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59" r:id="rId2"/>
    <p:sldId id="355" r:id="rId3"/>
    <p:sldId id="360" r:id="rId4"/>
    <p:sldId id="363" r:id="rId5"/>
    <p:sldId id="364" r:id="rId6"/>
    <p:sldId id="357" r:id="rId7"/>
    <p:sldId id="356" r:id="rId8"/>
    <p:sldId id="362" r:id="rId9"/>
    <p:sldId id="361" r:id="rId10"/>
    <p:sldId id="368" r:id="rId11"/>
    <p:sldId id="369" r:id="rId12"/>
    <p:sldId id="370" r:id="rId13"/>
    <p:sldId id="371" r:id="rId14"/>
    <p:sldId id="367" r:id="rId15"/>
    <p:sldId id="334" r:id="rId16"/>
    <p:sldId id="354" r:id="rId17"/>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5C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4B763D-25BC-3404-4EA9-E963F11EDDE7}" v="85" dt="2022-11-28T23:30:18.329"/>
    <p1510:client id="{A97ABD55-674E-B940-BD27-D2E78D0D7167}" v="1" dt="2022-11-27T19:49:37.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737"/>
  </p:normalViewPr>
  <p:slideViewPr>
    <p:cSldViewPr snapToGrid="0">
      <p:cViewPr varScale="1">
        <p:scale>
          <a:sx n="90" d="100"/>
          <a:sy n="90" d="100"/>
        </p:scale>
        <p:origin x="7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y Lyles" userId="S::clyles@tcss.net::35da9e7a-a591-47d8-a063-043e3d3bfedb" providerId="AD" clId="Web-{4C4B763D-25BC-3404-4EA9-E963F11EDDE7}"/>
    <pc:docChg chg="modSld modMainMaster">
      <pc:chgData name="Christy Lyles" userId="S::clyles@tcss.net::35da9e7a-a591-47d8-a063-043e3d3bfedb" providerId="AD" clId="Web-{4C4B763D-25BC-3404-4EA9-E963F11EDDE7}" dt="2022-11-28T23:30:18.329" v="84"/>
      <pc:docMkLst>
        <pc:docMk/>
      </pc:docMkLst>
      <pc:sldChg chg="modTransition">
        <pc:chgData name="Christy Lyles" userId="S::clyles@tcss.net::35da9e7a-a591-47d8-a063-043e3d3bfedb" providerId="AD" clId="Web-{4C4B763D-25BC-3404-4EA9-E963F11EDDE7}" dt="2022-11-28T23:30:18.329" v="84"/>
        <pc:sldMkLst>
          <pc:docMk/>
          <pc:sldMk cId="472623277" sldId="334"/>
        </pc:sldMkLst>
      </pc:sldChg>
      <pc:sldChg chg="modTransition">
        <pc:chgData name="Christy Lyles" userId="S::clyles@tcss.net::35da9e7a-a591-47d8-a063-043e3d3bfedb" providerId="AD" clId="Web-{4C4B763D-25BC-3404-4EA9-E963F11EDDE7}" dt="2022-11-28T23:30:18.329" v="84"/>
        <pc:sldMkLst>
          <pc:docMk/>
          <pc:sldMk cId="4148474269" sldId="354"/>
        </pc:sldMkLst>
      </pc:sldChg>
      <pc:sldChg chg="modTransition">
        <pc:chgData name="Christy Lyles" userId="S::clyles@tcss.net::35da9e7a-a591-47d8-a063-043e3d3bfedb" providerId="AD" clId="Web-{4C4B763D-25BC-3404-4EA9-E963F11EDDE7}" dt="2022-11-28T23:30:18.329" v="84"/>
        <pc:sldMkLst>
          <pc:docMk/>
          <pc:sldMk cId="2491499929" sldId="355"/>
        </pc:sldMkLst>
      </pc:sldChg>
      <pc:sldChg chg="modTransition">
        <pc:chgData name="Christy Lyles" userId="S::clyles@tcss.net::35da9e7a-a591-47d8-a063-043e3d3bfedb" providerId="AD" clId="Web-{4C4B763D-25BC-3404-4EA9-E963F11EDDE7}" dt="2022-11-28T23:30:18.329" v="84"/>
        <pc:sldMkLst>
          <pc:docMk/>
          <pc:sldMk cId="3006738193" sldId="356"/>
        </pc:sldMkLst>
      </pc:sldChg>
      <pc:sldChg chg="modTransition">
        <pc:chgData name="Christy Lyles" userId="S::clyles@tcss.net::35da9e7a-a591-47d8-a063-043e3d3bfedb" providerId="AD" clId="Web-{4C4B763D-25BC-3404-4EA9-E963F11EDDE7}" dt="2022-11-28T23:30:18.329" v="84"/>
        <pc:sldMkLst>
          <pc:docMk/>
          <pc:sldMk cId="3515091039" sldId="357"/>
        </pc:sldMkLst>
      </pc:sldChg>
      <pc:sldChg chg="modTransition">
        <pc:chgData name="Christy Lyles" userId="S::clyles@tcss.net::35da9e7a-a591-47d8-a063-043e3d3bfedb" providerId="AD" clId="Web-{4C4B763D-25BC-3404-4EA9-E963F11EDDE7}" dt="2022-11-28T23:30:18.329" v="84"/>
        <pc:sldMkLst>
          <pc:docMk/>
          <pc:sldMk cId="2045327501" sldId="359"/>
        </pc:sldMkLst>
      </pc:sldChg>
      <pc:sldChg chg="modTransition">
        <pc:chgData name="Christy Lyles" userId="S::clyles@tcss.net::35da9e7a-a591-47d8-a063-043e3d3bfedb" providerId="AD" clId="Web-{4C4B763D-25BC-3404-4EA9-E963F11EDDE7}" dt="2022-11-28T23:30:18.329" v="84"/>
        <pc:sldMkLst>
          <pc:docMk/>
          <pc:sldMk cId="2919222151" sldId="360"/>
        </pc:sldMkLst>
      </pc:sldChg>
      <pc:sldChg chg="modTransition">
        <pc:chgData name="Christy Lyles" userId="S::clyles@tcss.net::35da9e7a-a591-47d8-a063-043e3d3bfedb" providerId="AD" clId="Web-{4C4B763D-25BC-3404-4EA9-E963F11EDDE7}" dt="2022-11-28T23:30:18.329" v="84"/>
        <pc:sldMkLst>
          <pc:docMk/>
          <pc:sldMk cId="1736793561" sldId="361"/>
        </pc:sldMkLst>
      </pc:sldChg>
      <pc:sldChg chg="modTransition">
        <pc:chgData name="Christy Lyles" userId="S::clyles@tcss.net::35da9e7a-a591-47d8-a063-043e3d3bfedb" providerId="AD" clId="Web-{4C4B763D-25BC-3404-4EA9-E963F11EDDE7}" dt="2022-11-28T23:30:18.329" v="84"/>
        <pc:sldMkLst>
          <pc:docMk/>
          <pc:sldMk cId="3078370980" sldId="362"/>
        </pc:sldMkLst>
      </pc:sldChg>
      <pc:sldChg chg="modTransition">
        <pc:chgData name="Christy Lyles" userId="S::clyles@tcss.net::35da9e7a-a591-47d8-a063-043e3d3bfedb" providerId="AD" clId="Web-{4C4B763D-25BC-3404-4EA9-E963F11EDDE7}" dt="2022-11-28T23:30:18.329" v="84"/>
        <pc:sldMkLst>
          <pc:docMk/>
          <pc:sldMk cId="2491936272" sldId="363"/>
        </pc:sldMkLst>
      </pc:sldChg>
      <pc:sldChg chg="modTransition">
        <pc:chgData name="Christy Lyles" userId="S::clyles@tcss.net::35da9e7a-a591-47d8-a063-043e3d3bfedb" providerId="AD" clId="Web-{4C4B763D-25BC-3404-4EA9-E963F11EDDE7}" dt="2022-11-28T23:30:18.329" v="84"/>
        <pc:sldMkLst>
          <pc:docMk/>
          <pc:sldMk cId="124247213" sldId="364"/>
        </pc:sldMkLst>
      </pc:sldChg>
      <pc:sldChg chg="modTransition">
        <pc:chgData name="Christy Lyles" userId="S::clyles@tcss.net::35da9e7a-a591-47d8-a063-043e3d3bfedb" providerId="AD" clId="Web-{4C4B763D-25BC-3404-4EA9-E963F11EDDE7}" dt="2022-11-28T23:30:18.329" v="84"/>
        <pc:sldMkLst>
          <pc:docMk/>
          <pc:sldMk cId="2319040737" sldId="367"/>
        </pc:sldMkLst>
      </pc:sldChg>
      <pc:sldChg chg="modTransition">
        <pc:chgData name="Christy Lyles" userId="S::clyles@tcss.net::35da9e7a-a591-47d8-a063-043e3d3bfedb" providerId="AD" clId="Web-{4C4B763D-25BC-3404-4EA9-E963F11EDDE7}" dt="2022-11-28T23:30:18.329" v="84"/>
        <pc:sldMkLst>
          <pc:docMk/>
          <pc:sldMk cId="4244599210" sldId="368"/>
        </pc:sldMkLst>
      </pc:sldChg>
      <pc:sldChg chg="modTransition">
        <pc:chgData name="Christy Lyles" userId="S::clyles@tcss.net::35da9e7a-a591-47d8-a063-043e3d3bfedb" providerId="AD" clId="Web-{4C4B763D-25BC-3404-4EA9-E963F11EDDE7}" dt="2022-11-28T23:30:18.329" v="84"/>
        <pc:sldMkLst>
          <pc:docMk/>
          <pc:sldMk cId="3458221581" sldId="369"/>
        </pc:sldMkLst>
      </pc:sldChg>
      <pc:sldChg chg="modTransition">
        <pc:chgData name="Christy Lyles" userId="S::clyles@tcss.net::35da9e7a-a591-47d8-a063-043e3d3bfedb" providerId="AD" clId="Web-{4C4B763D-25BC-3404-4EA9-E963F11EDDE7}" dt="2022-11-28T23:30:18.329" v="84"/>
        <pc:sldMkLst>
          <pc:docMk/>
          <pc:sldMk cId="636084392" sldId="370"/>
        </pc:sldMkLst>
      </pc:sldChg>
      <pc:sldChg chg="modTransition">
        <pc:chgData name="Christy Lyles" userId="S::clyles@tcss.net::35da9e7a-a591-47d8-a063-043e3d3bfedb" providerId="AD" clId="Web-{4C4B763D-25BC-3404-4EA9-E963F11EDDE7}" dt="2022-11-28T23:30:18.329" v="84"/>
        <pc:sldMkLst>
          <pc:docMk/>
          <pc:sldMk cId="1901794358" sldId="371"/>
        </pc:sldMkLst>
      </pc:sldChg>
      <pc:sldMasterChg chg="modTransition modSldLayout">
        <pc:chgData name="Christy Lyles" userId="S::clyles@tcss.net::35da9e7a-a591-47d8-a063-043e3d3bfedb" providerId="AD" clId="Web-{4C4B763D-25BC-3404-4EA9-E963F11EDDE7}" dt="2022-11-28T23:30:18.329" v="84"/>
        <pc:sldMasterMkLst>
          <pc:docMk/>
          <pc:sldMasterMk cId="2094782275" sldId="2147483660"/>
        </pc:sldMasterMkLst>
        <pc:sldLayoutChg chg="modTransition">
          <pc:chgData name="Christy Lyles" userId="S::clyles@tcss.net::35da9e7a-a591-47d8-a063-043e3d3bfedb" providerId="AD" clId="Web-{4C4B763D-25BC-3404-4EA9-E963F11EDDE7}" dt="2022-11-28T23:30:18.329" v="84"/>
          <pc:sldLayoutMkLst>
            <pc:docMk/>
            <pc:sldMasterMk cId="2094782275" sldId="2147483660"/>
            <pc:sldLayoutMk cId="4238147249" sldId="2147483661"/>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1424992856" sldId="2147483662"/>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777035893" sldId="2147483663"/>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5650380" sldId="2147483664"/>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3729268044" sldId="2147483665"/>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2255152362" sldId="2147483666"/>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1701917862" sldId="2147483667"/>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2817295263" sldId="2147483668"/>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1124714079" sldId="2147483669"/>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3833093523" sldId="2147483670"/>
          </pc:sldLayoutMkLst>
        </pc:sldLayoutChg>
        <pc:sldLayoutChg chg="modTransition">
          <pc:chgData name="Christy Lyles" userId="S::clyles@tcss.net::35da9e7a-a591-47d8-a063-043e3d3bfedb" providerId="AD" clId="Web-{4C4B763D-25BC-3404-4EA9-E963F11EDDE7}" dt="2022-11-28T23:30:18.329" v="84"/>
          <pc:sldLayoutMkLst>
            <pc:docMk/>
            <pc:sldMasterMk cId="2094782275" sldId="2147483660"/>
            <pc:sldLayoutMk cId="967648639" sldId="2147483671"/>
          </pc:sldLayoutMkLst>
        </pc:sldLayoutChg>
      </pc:sldMasterChg>
    </pc:docChg>
  </pc:docChgLst>
  <pc:docChgLst>
    <pc:chgData name="Christy Lyles" userId="S::clyles@tcss.net::35da9e7a-a591-47d8-a063-043e3d3bfedb" providerId="AD" clId="Web-{8D85B229-4AEE-3FDC-CAE5-FBCC5572860E}"/>
    <pc:docChg chg="modSld">
      <pc:chgData name="Christy Lyles" userId="S::clyles@tcss.net::35da9e7a-a591-47d8-a063-043e3d3bfedb" providerId="AD" clId="Web-{8D85B229-4AEE-3FDC-CAE5-FBCC5572860E}" dt="2021-09-20T14:16:37.052" v="189" actId="20577"/>
      <pc:docMkLst>
        <pc:docMk/>
      </pc:docMkLst>
      <pc:sldChg chg="addSp modSp">
        <pc:chgData name="Christy Lyles" userId="S::clyles@tcss.net::35da9e7a-a591-47d8-a063-043e3d3bfedb" providerId="AD" clId="Web-{8D85B229-4AEE-3FDC-CAE5-FBCC5572860E}" dt="2021-09-20T13:59:46.356" v="165" actId="20577"/>
        <pc:sldMkLst>
          <pc:docMk/>
          <pc:sldMk cId="2491499929" sldId="355"/>
        </pc:sldMkLst>
        <pc:spChg chg="mod">
          <ac:chgData name="Christy Lyles" userId="S::clyles@tcss.net::35da9e7a-a591-47d8-a063-043e3d3bfedb" providerId="AD" clId="Web-{8D85B229-4AEE-3FDC-CAE5-FBCC5572860E}" dt="2021-09-20T13:56:51.258" v="1" actId="20577"/>
          <ac:spMkLst>
            <pc:docMk/>
            <pc:sldMk cId="2491499929" sldId="355"/>
            <ac:spMk id="4" creationId="{E0AAD618-26E9-E94D-A97C-5ED1745B2ACB}"/>
          </ac:spMkLst>
        </pc:spChg>
        <pc:spChg chg="add mod">
          <ac:chgData name="Christy Lyles" userId="S::clyles@tcss.net::35da9e7a-a591-47d8-a063-043e3d3bfedb" providerId="AD" clId="Web-{8D85B229-4AEE-3FDC-CAE5-FBCC5572860E}" dt="2021-09-20T13:59:46.356" v="165" actId="20577"/>
          <ac:spMkLst>
            <pc:docMk/>
            <pc:sldMk cId="2491499929" sldId="355"/>
            <ac:spMk id="7" creationId="{6D99F570-F226-4E03-81DC-5DA488780AB3}"/>
          </ac:spMkLst>
        </pc:spChg>
      </pc:sldChg>
      <pc:sldChg chg="modSp">
        <pc:chgData name="Christy Lyles" userId="S::clyles@tcss.net::35da9e7a-a591-47d8-a063-043e3d3bfedb" providerId="AD" clId="Web-{8D85B229-4AEE-3FDC-CAE5-FBCC5572860E}" dt="2021-09-20T14:16:37.052" v="189" actId="20577"/>
        <pc:sldMkLst>
          <pc:docMk/>
          <pc:sldMk cId="3078370980" sldId="362"/>
        </pc:sldMkLst>
        <pc:spChg chg="mod">
          <ac:chgData name="Christy Lyles" userId="S::clyles@tcss.net::35da9e7a-a591-47d8-a063-043e3d3bfedb" providerId="AD" clId="Web-{8D85B229-4AEE-3FDC-CAE5-FBCC5572860E}" dt="2021-09-20T14:02:01.171" v="188" actId="20577"/>
          <ac:spMkLst>
            <pc:docMk/>
            <pc:sldMk cId="3078370980" sldId="362"/>
            <ac:spMk id="4" creationId="{6A5FD608-9669-4C4C-9135-FD9B7211EB1D}"/>
          </ac:spMkLst>
        </pc:spChg>
        <pc:spChg chg="mod">
          <ac:chgData name="Christy Lyles" userId="S::clyles@tcss.net::35da9e7a-a591-47d8-a063-043e3d3bfedb" providerId="AD" clId="Web-{8D85B229-4AEE-3FDC-CAE5-FBCC5572860E}" dt="2021-09-20T14:01:27.421" v="182" actId="20577"/>
          <ac:spMkLst>
            <pc:docMk/>
            <pc:sldMk cId="3078370980" sldId="362"/>
            <ac:spMk id="10" creationId="{D0B63ED7-5CAA-4ECE-A491-4454C06A2885}"/>
          </ac:spMkLst>
        </pc:spChg>
        <pc:spChg chg="mod">
          <ac:chgData name="Christy Lyles" userId="S::clyles@tcss.net::35da9e7a-a591-47d8-a063-043e3d3bfedb" providerId="AD" clId="Web-{8D85B229-4AEE-3FDC-CAE5-FBCC5572860E}" dt="2021-09-20T14:01:36.233" v="184" actId="20577"/>
          <ac:spMkLst>
            <pc:docMk/>
            <pc:sldMk cId="3078370980" sldId="362"/>
            <ac:spMk id="11" creationId="{0AEFFDD0-E439-4059-B1ED-00CCF0F92673}"/>
          </ac:spMkLst>
        </pc:spChg>
        <pc:spChg chg="mod">
          <ac:chgData name="Christy Lyles" userId="S::clyles@tcss.net::35da9e7a-a591-47d8-a063-043e3d3bfedb" providerId="AD" clId="Web-{8D85B229-4AEE-3FDC-CAE5-FBCC5572860E}" dt="2021-09-20T14:16:37.052" v="189" actId="20577"/>
          <ac:spMkLst>
            <pc:docMk/>
            <pc:sldMk cId="3078370980" sldId="362"/>
            <ac:spMk id="12" creationId="{39715E09-9CB7-4AA4-9C20-C3103DBB9744}"/>
          </ac:spMkLst>
        </pc:spChg>
      </pc:sldChg>
    </pc:docChg>
  </pc:docChgLst>
  <pc:docChgLst>
    <pc:chgData name="Christy Lyles" userId="35da9e7a-a591-47d8-a063-043e3d3bfedb" providerId="ADAL" clId="{A97ABD55-674E-B940-BD27-D2E78D0D7167}"/>
    <pc:docChg chg="custSel delSld modSld">
      <pc:chgData name="Christy Lyles" userId="35da9e7a-a591-47d8-a063-043e3d3bfedb" providerId="ADAL" clId="{A97ABD55-674E-B940-BD27-D2E78D0D7167}" dt="2022-11-27T19:51:27.088" v="62" actId="208"/>
      <pc:docMkLst>
        <pc:docMk/>
      </pc:docMkLst>
      <pc:sldChg chg="modSp mod">
        <pc:chgData name="Christy Lyles" userId="35da9e7a-a591-47d8-a063-043e3d3bfedb" providerId="ADAL" clId="{A97ABD55-674E-B940-BD27-D2E78D0D7167}" dt="2022-11-27T19:34:35.383" v="53" actId="20577"/>
        <pc:sldMkLst>
          <pc:docMk/>
          <pc:sldMk cId="2045327501" sldId="359"/>
        </pc:sldMkLst>
        <pc:spChg chg="mod">
          <ac:chgData name="Christy Lyles" userId="35da9e7a-a591-47d8-a063-043e3d3bfedb" providerId="ADAL" clId="{A97ABD55-674E-B940-BD27-D2E78D0D7167}" dt="2022-11-27T19:34:35.383" v="53" actId="20577"/>
          <ac:spMkLst>
            <pc:docMk/>
            <pc:sldMk cId="2045327501" sldId="359"/>
            <ac:spMk id="3" creationId="{A0AD1C4D-6C65-7C46-AACD-CDC57865CCB8}"/>
          </ac:spMkLst>
        </pc:spChg>
      </pc:sldChg>
      <pc:sldChg chg="addSp delSp modSp mod">
        <pc:chgData name="Christy Lyles" userId="35da9e7a-a591-47d8-a063-043e3d3bfedb" providerId="ADAL" clId="{A97ABD55-674E-B940-BD27-D2E78D0D7167}" dt="2022-11-27T19:51:27.088" v="62" actId="208"/>
        <pc:sldMkLst>
          <pc:docMk/>
          <pc:sldMk cId="124247213" sldId="364"/>
        </pc:sldMkLst>
        <pc:picChg chg="del">
          <ac:chgData name="Christy Lyles" userId="35da9e7a-a591-47d8-a063-043e3d3bfedb" providerId="ADAL" clId="{A97ABD55-674E-B940-BD27-D2E78D0D7167}" dt="2022-11-27T19:48:53.530" v="54" actId="478"/>
          <ac:picMkLst>
            <pc:docMk/>
            <pc:sldMk cId="124247213" sldId="364"/>
            <ac:picMk id="2" creationId="{973ED20D-7455-7146-80FF-A4A1AE956F33}"/>
          </ac:picMkLst>
        </pc:picChg>
        <pc:picChg chg="add mod">
          <ac:chgData name="Christy Lyles" userId="35da9e7a-a591-47d8-a063-043e3d3bfedb" providerId="ADAL" clId="{A97ABD55-674E-B940-BD27-D2E78D0D7167}" dt="2022-11-27T19:51:27.088" v="62" actId="208"/>
          <ac:picMkLst>
            <pc:docMk/>
            <pc:sldMk cId="124247213" sldId="364"/>
            <ac:picMk id="6" creationId="{10498FFE-33F8-4B41-B1D4-185DDF90200E}"/>
          </ac:picMkLst>
        </pc:picChg>
      </pc:sldChg>
      <pc:sldChg chg="del">
        <pc:chgData name="Christy Lyles" userId="35da9e7a-a591-47d8-a063-043e3d3bfedb" providerId="ADAL" clId="{A97ABD55-674E-B940-BD27-D2E78D0D7167}" dt="2022-11-27T19:32:24.141" v="0" actId="2696"/>
        <pc:sldMkLst>
          <pc:docMk/>
          <pc:sldMk cId="1063784806" sldId="365"/>
        </pc:sldMkLst>
      </pc:sldChg>
      <pc:sldChg chg="del">
        <pc:chgData name="Christy Lyles" userId="35da9e7a-a591-47d8-a063-043e3d3bfedb" providerId="ADAL" clId="{A97ABD55-674E-B940-BD27-D2E78D0D7167}" dt="2022-11-27T19:32:31.432" v="1" actId="2696"/>
        <pc:sldMkLst>
          <pc:docMk/>
          <pc:sldMk cId="2168912123"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8002343-DE2E-48EA-BAE9-D94FCE442729}" type="datetimeFigureOut">
              <a:rPr lang="en-US"/>
              <a:t>11/28/2022</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F5982D-635C-4B05-9BA5-F9E6DADCE4D3}" type="slidenum">
              <a:rPr lang="en-US"/>
              <a:t>‹#›</a:t>
            </a:fld>
            <a:endParaRPr lang="en-US"/>
          </a:p>
        </p:txBody>
      </p:sp>
    </p:spTree>
    <p:extLst>
      <p:ext uri="{BB962C8B-B14F-4D97-AF65-F5344CB8AC3E}">
        <p14:creationId xmlns:p14="http://schemas.microsoft.com/office/powerpoint/2010/main" val="75941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Clyles@tcss.ne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parents to Vance Elementary's Virtually Vance night. This presentation has been created to help you as the parent of a student at Vance Elementary  to be aware of  the online resources available to use at school and at home. </a:t>
            </a:r>
          </a:p>
          <a:p>
            <a:endParaRPr lang="en-US" dirty="0">
              <a:cs typeface="Calibri"/>
            </a:endParaRPr>
          </a:p>
          <a:p>
            <a:r>
              <a:rPr lang="en-US" dirty="0">
                <a:cs typeface="Calibri"/>
              </a:rPr>
              <a:t>The first step to access these resources is to search for the Vance Elementary School web page. Then you will click on the link that says "links to online resources". </a:t>
            </a:r>
          </a:p>
          <a:p>
            <a:endParaRPr lang="en-US" dirty="0">
              <a:cs typeface="Calibri"/>
            </a:endParaRPr>
          </a:p>
        </p:txBody>
      </p:sp>
      <p:sp>
        <p:nvSpPr>
          <p:cNvPr id="4" name="Slide Number Placeholder 3"/>
          <p:cNvSpPr>
            <a:spLocks noGrp="1"/>
          </p:cNvSpPr>
          <p:nvPr>
            <p:ph type="sldNum" sz="quarter" idx="5"/>
          </p:nvPr>
        </p:nvSpPr>
        <p:spPr/>
        <p:txBody>
          <a:bodyPr/>
          <a:lstStyle/>
          <a:p>
            <a:fld id="{97F5982D-635C-4B05-9BA5-F9E6DADCE4D3}" type="slidenum">
              <a:rPr lang="en-US"/>
              <a:t>2</a:t>
            </a:fld>
            <a:endParaRPr lang="en-US"/>
          </a:p>
        </p:txBody>
      </p:sp>
    </p:spTree>
    <p:extLst>
      <p:ext uri="{BB962C8B-B14F-4D97-AF65-F5344CB8AC3E}">
        <p14:creationId xmlns:p14="http://schemas.microsoft.com/office/powerpoint/2010/main" val="2379972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 personalized letter giving details of the web address to access Home Connect as well as your child’s login details. The screen on the left is the home screen for Home Connect.  On this page, you can sign up for email notifications, see your child's average quiz score, points earned and book level. You can also click on view my bookshelf to see all the books your child has read. You can see an example of a bookshelf on the right side of the screen. You will also notice that if you need to find out the level of any book, you can click on the link AR </a:t>
            </a:r>
            <a:r>
              <a:rPr lang="en-US" dirty="0" err="1"/>
              <a:t>Bookfinder</a:t>
            </a:r>
            <a:r>
              <a:rPr lang="en-US" dirty="0"/>
              <a:t> and enter the book information to find out the level of any book. </a:t>
            </a:r>
          </a:p>
          <a:p>
            <a:endParaRPr lang="en-US" dirty="0">
              <a:cs typeface="Calibri"/>
            </a:endParaRPr>
          </a:p>
        </p:txBody>
      </p:sp>
      <p:sp>
        <p:nvSpPr>
          <p:cNvPr id="4" name="Slide Number Placeholder 3"/>
          <p:cNvSpPr>
            <a:spLocks noGrp="1"/>
          </p:cNvSpPr>
          <p:nvPr>
            <p:ph type="sldNum" sz="quarter" idx="5"/>
          </p:nvPr>
        </p:nvSpPr>
        <p:spPr/>
        <p:txBody>
          <a:bodyPr/>
          <a:lstStyle/>
          <a:p>
            <a:fld id="{97F5982D-635C-4B05-9BA5-F9E6DADCE4D3}" type="slidenum">
              <a:rPr lang="en-US"/>
              <a:t>11</a:t>
            </a:fld>
            <a:endParaRPr lang="en-US"/>
          </a:p>
        </p:txBody>
      </p:sp>
    </p:spTree>
    <p:extLst>
      <p:ext uri="{BB962C8B-B14F-4D97-AF65-F5344CB8AC3E}">
        <p14:creationId xmlns:p14="http://schemas.microsoft.com/office/powerpoint/2010/main" val="353828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SORA is the app that will allow your student to checkout our most popular titles from the TPL and from our TCSS collection.  When you click on the SORA app you can select to choose from the TCSS collection or the TPL collection. Then you can search by genre or from the search box. These books can be read from any phone, tablet, or computer at home or at school. </a:t>
            </a:r>
          </a:p>
        </p:txBody>
      </p:sp>
      <p:sp>
        <p:nvSpPr>
          <p:cNvPr id="4" name="Slide Number Placeholder 3"/>
          <p:cNvSpPr>
            <a:spLocks noGrp="1"/>
          </p:cNvSpPr>
          <p:nvPr>
            <p:ph type="sldNum" sz="quarter" idx="5"/>
          </p:nvPr>
        </p:nvSpPr>
        <p:spPr/>
        <p:txBody>
          <a:bodyPr/>
          <a:lstStyle/>
          <a:p>
            <a:fld id="{97F5982D-635C-4B05-9BA5-F9E6DADCE4D3}" type="slidenum">
              <a:rPr lang="en-US"/>
              <a:t>12</a:t>
            </a:fld>
            <a:endParaRPr lang="en-US"/>
          </a:p>
        </p:txBody>
      </p:sp>
    </p:spTree>
    <p:extLst>
      <p:ext uri="{BB962C8B-B14F-4D97-AF65-F5344CB8AC3E}">
        <p14:creationId xmlns:p14="http://schemas.microsoft.com/office/powerpoint/2010/main" val="206757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Studies Weekly is like the Weekly Readers of the past. They are specific for your child's grade level and cover science and social studies topics. They are also accessed through Clever. </a:t>
            </a:r>
          </a:p>
        </p:txBody>
      </p:sp>
      <p:sp>
        <p:nvSpPr>
          <p:cNvPr id="4" name="Slide Number Placeholder 3"/>
          <p:cNvSpPr>
            <a:spLocks noGrp="1"/>
          </p:cNvSpPr>
          <p:nvPr>
            <p:ph type="sldNum" sz="quarter" idx="5"/>
          </p:nvPr>
        </p:nvSpPr>
        <p:spPr/>
        <p:txBody>
          <a:bodyPr/>
          <a:lstStyle/>
          <a:p>
            <a:fld id="{97F5982D-635C-4B05-9BA5-F9E6DADCE4D3}" type="slidenum">
              <a:rPr lang="en-US"/>
              <a:t>13</a:t>
            </a:fld>
            <a:endParaRPr lang="en-US"/>
          </a:p>
        </p:txBody>
      </p:sp>
    </p:spTree>
    <p:extLst>
      <p:ext uri="{BB962C8B-B14F-4D97-AF65-F5344CB8AC3E}">
        <p14:creationId xmlns:p14="http://schemas.microsoft.com/office/powerpoint/2010/main" val="394882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t>
            </a:r>
            <a:r>
              <a:rPr lang="en-US" dirty="0" err="1">
                <a:cs typeface="Calibri"/>
              </a:rPr>
              <a:t>Rhithm</a:t>
            </a:r>
            <a:r>
              <a:rPr lang="en-US" dirty="0">
                <a:cs typeface="Calibri"/>
              </a:rPr>
              <a:t> app helps students address their social emotional needs. They answer several questions about their current feelings and the program provides helpful videos to improve their well-being for the day, week, and for a lifetime. </a:t>
            </a:r>
          </a:p>
        </p:txBody>
      </p:sp>
      <p:sp>
        <p:nvSpPr>
          <p:cNvPr id="4" name="Slide Number Placeholder 3"/>
          <p:cNvSpPr>
            <a:spLocks noGrp="1"/>
          </p:cNvSpPr>
          <p:nvPr>
            <p:ph type="sldNum" sz="quarter" idx="5"/>
          </p:nvPr>
        </p:nvSpPr>
        <p:spPr/>
        <p:txBody>
          <a:bodyPr/>
          <a:lstStyle/>
          <a:p>
            <a:fld id="{97F5982D-635C-4B05-9BA5-F9E6DADCE4D3}" type="slidenum">
              <a:rPr lang="en-US"/>
              <a:t>14</a:t>
            </a:fld>
            <a:endParaRPr lang="en-US"/>
          </a:p>
        </p:txBody>
      </p:sp>
    </p:spTree>
    <p:extLst>
      <p:ext uri="{BB962C8B-B14F-4D97-AF65-F5344CB8AC3E}">
        <p14:creationId xmlns:p14="http://schemas.microsoft.com/office/powerpoint/2010/main" val="4083270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have any questions about the programs reviewed, please email </a:t>
            </a:r>
            <a:r>
              <a:rPr lang="en-US" dirty="0">
                <a:cs typeface="Calibri"/>
                <a:hlinkClick r:id="rId3"/>
              </a:rPr>
              <a:t>Clyles@tcss.net</a:t>
            </a:r>
            <a:r>
              <a:rPr lang="en-US" dirty="0">
                <a:cs typeface="Calibri"/>
              </a:rPr>
              <a:t>.   If you are in need of a Clever QR badge or password needed for a certain program, please contact your child's teacher. Thank you for taking the time to help your child excel at school and to learn more about the online learning opportunities provided to your student.</a:t>
            </a:r>
          </a:p>
        </p:txBody>
      </p:sp>
      <p:sp>
        <p:nvSpPr>
          <p:cNvPr id="4" name="Slide Number Placeholder 3"/>
          <p:cNvSpPr>
            <a:spLocks noGrp="1"/>
          </p:cNvSpPr>
          <p:nvPr>
            <p:ph type="sldNum" sz="quarter" idx="5"/>
          </p:nvPr>
        </p:nvSpPr>
        <p:spPr/>
        <p:txBody>
          <a:bodyPr/>
          <a:lstStyle/>
          <a:p>
            <a:fld id="{97F5982D-635C-4B05-9BA5-F9E6DADCE4D3}" type="slidenum">
              <a:rPr lang="en-US"/>
              <a:t>15</a:t>
            </a:fld>
            <a:endParaRPr lang="en-US"/>
          </a:p>
        </p:txBody>
      </p:sp>
    </p:spTree>
    <p:extLst>
      <p:ext uri="{BB962C8B-B14F-4D97-AF65-F5344CB8AC3E}">
        <p14:creationId xmlns:p14="http://schemas.microsoft.com/office/powerpoint/2010/main" val="346801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you will click on the Clever link. </a:t>
            </a:r>
          </a:p>
          <a:p>
            <a:endParaRPr lang="en-US" dirty="0">
              <a:cs typeface="Calibri"/>
            </a:endParaRPr>
          </a:p>
        </p:txBody>
      </p:sp>
      <p:sp>
        <p:nvSpPr>
          <p:cNvPr id="4" name="Slide Number Placeholder 3"/>
          <p:cNvSpPr>
            <a:spLocks noGrp="1"/>
          </p:cNvSpPr>
          <p:nvPr>
            <p:ph type="sldNum" sz="quarter" idx="5"/>
          </p:nvPr>
        </p:nvSpPr>
        <p:spPr/>
        <p:txBody>
          <a:bodyPr/>
          <a:lstStyle/>
          <a:p>
            <a:fld id="{97F5982D-635C-4B05-9BA5-F9E6DADCE4D3}" type="slidenum">
              <a:rPr lang="en-US"/>
              <a:t>3</a:t>
            </a:fld>
            <a:endParaRPr lang="en-US"/>
          </a:p>
        </p:txBody>
      </p:sp>
    </p:spTree>
    <p:extLst>
      <p:ext uri="{BB962C8B-B14F-4D97-AF65-F5344CB8AC3E}">
        <p14:creationId xmlns:p14="http://schemas.microsoft.com/office/powerpoint/2010/main" val="226314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the Clever screen is visible, you can click on Scan the Clever badge option. Then you will hold your students Clever QR badge up to your camera or </a:t>
            </a:r>
            <a:r>
              <a:rPr lang="en-US" dirty="0" err="1">
                <a:cs typeface="Calibri"/>
              </a:rPr>
              <a:t>iphone</a:t>
            </a:r>
            <a:r>
              <a:rPr lang="en-US" dirty="0">
                <a:cs typeface="Calibri"/>
              </a:rPr>
              <a:t> camera and scan. Your child will then be logged into Clever.  </a:t>
            </a:r>
          </a:p>
        </p:txBody>
      </p:sp>
      <p:sp>
        <p:nvSpPr>
          <p:cNvPr id="4" name="Slide Number Placeholder 3"/>
          <p:cNvSpPr>
            <a:spLocks noGrp="1"/>
          </p:cNvSpPr>
          <p:nvPr>
            <p:ph type="sldNum" sz="quarter" idx="5"/>
          </p:nvPr>
        </p:nvSpPr>
        <p:spPr/>
        <p:txBody>
          <a:bodyPr/>
          <a:lstStyle/>
          <a:p>
            <a:fld id="{97F5982D-635C-4B05-9BA5-F9E6DADCE4D3}" type="slidenum">
              <a:rPr lang="en-US"/>
              <a:t>4</a:t>
            </a:fld>
            <a:endParaRPr lang="en-US"/>
          </a:p>
        </p:txBody>
      </p:sp>
    </p:spTree>
    <p:extLst>
      <p:ext uri="{BB962C8B-B14F-4D97-AF65-F5344CB8AC3E}">
        <p14:creationId xmlns:p14="http://schemas.microsoft.com/office/powerpoint/2010/main" val="395050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scanning the Clever badge, you will see your student's name in the upper right hand corner of the page. You will also see many apps on the screen that your child has access to. </a:t>
            </a:r>
          </a:p>
        </p:txBody>
      </p:sp>
      <p:sp>
        <p:nvSpPr>
          <p:cNvPr id="4" name="Slide Number Placeholder 3"/>
          <p:cNvSpPr>
            <a:spLocks noGrp="1"/>
          </p:cNvSpPr>
          <p:nvPr>
            <p:ph type="sldNum" sz="quarter" idx="5"/>
          </p:nvPr>
        </p:nvSpPr>
        <p:spPr/>
        <p:txBody>
          <a:bodyPr/>
          <a:lstStyle/>
          <a:p>
            <a:fld id="{97F5982D-635C-4B05-9BA5-F9E6DADCE4D3}" type="slidenum">
              <a:rPr lang="en-US"/>
              <a:t>5</a:t>
            </a:fld>
            <a:endParaRPr lang="en-US"/>
          </a:p>
        </p:txBody>
      </p:sp>
    </p:spTree>
    <p:extLst>
      <p:ext uri="{BB962C8B-B14F-4D97-AF65-F5344CB8AC3E}">
        <p14:creationId xmlns:p14="http://schemas.microsoft.com/office/powerpoint/2010/main" val="374907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EnVision</a:t>
            </a:r>
            <a:r>
              <a:rPr lang="en-US" dirty="0">
                <a:cs typeface="Calibri"/>
              </a:rPr>
              <a:t> Math is the new math program used by elementary schools in the TCSS . This program includes a online feature which provides students with extra practice directly from the math curriculum and lessons used in the classroom. </a:t>
            </a:r>
          </a:p>
          <a:p>
            <a:endParaRPr lang="en-US" dirty="0">
              <a:cs typeface="Calibri"/>
            </a:endParaRPr>
          </a:p>
        </p:txBody>
      </p:sp>
      <p:sp>
        <p:nvSpPr>
          <p:cNvPr id="4" name="Slide Number Placeholder 3"/>
          <p:cNvSpPr>
            <a:spLocks noGrp="1"/>
          </p:cNvSpPr>
          <p:nvPr>
            <p:ph type="sldNum" sz="quarter" idx="5"/>
          </p:nvPr>
        </p:nvSpPr>
        <p:spPr/>
        <p:txBody>
          <a:bodyPr/>
          <a:lstStyle/>
          <a:p>
            <a:fld id="{97F5982D-635C-4B05-9BA5-F9E6DADCE4D3}" type="slidenum">
              <a:rPr lang="en-US"/>
              <a:t>6</a:t>
            </a:fld>
            <a:endParaRPr lang="en-US"/>
          </a:p>
        </p:txBody>
      </p:sp>
    </p:spTree>
    <p:extLst>
      <p:ext uri="{BB962C8B-B14F-4D97-AF65-F5344CB8AC3E}">
        <p14:creationId xmlns:p14="http://schemas.microsoft.com/office/powerpoint/2010/main" val="105575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Students will be completing the ACAP test in the spring. The ACAP app allows them to observe the layout of the test and provides practice for the test. </a:t>
            </a:r>
          </a:p>
          <a:p>
            <a:endParaRPr lang="en-US" dirty="0">
              <a:cs typeface="Calibri"/>
            </a:endParaRPr>
          </a:p>
          <a:p>
            <a:r>
              <a:rPr lang="en-US" dirty="0">
                <a:cs typeface="Calibri"/>
              </a:rPr>
              <a:t>I-Ready testing occurs throughout the school year. Student can work on  the I-Ready pathways throughout the year so they will be more prepared for the tests.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7F5982D-635C-4B05-9BA5-F9E6DADCE4D3}" type="slidenum">
              <a:rPr lang="en-US"/>
              <a:t>7</a:t>
            </a:fld>
            <a:endParaRPr lang="en-US"/>
          </a:p>
        </p:txBody>
      </p:sp>
    </p:spTree>
    <p:extLst>
      <p:ext uri="{BB962C8B-B14F-4D97-AF65-F5344CB8AC3E}">
        <p14:creationId xmlns:p14="http://schemas.microsoft.com/office/powerpoint/2010/main" val="51594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Destiny is an app that can be used to search the VES library catalog. Students can also access the Capstone E-book collection from Destiny.  </a:t>
            </a:r>
          </a:p>
          <a:p>
            <a:r>
              <a:rPr lang="en-US" dirty="0">
                <a:cs typeface="Calibri"/>
              </a:rPr>
              <a:t>The AR/STAR login allows you to sign up for email notifications of an AR tests your students take at school, see their bookshelf of books read, and see their averages for AR scores and book levels read.</a:t>
            </a:r>
          </a:p>
          <a:p>
            <a:endParaRPr lang="en-US" dirty="0">
              <a:cs typeface="Calibri"/>
            </a:endParaRPr>
          </a:p>
          <a:p>
            <a:r>
              <a:rPr lang="en-US" dirty="0">
                <a:cs typeface="Calibri"/>
              </a:rPr>
              <a:t>Epic is an app that provides e-books to students to read during the school day.   You will need the teacher's class code to use this app. Last year this company provided this service for free but now there may be a small fee to access this at home. </a:t>
            </a:r>
          </a:p>
          <a:p>
            <a:endParaRPr lang="en-US" dirty="0">
              <a:cs typeface="Calibri"/>
            </a:endParaRPr>
          </a:p>
          <a:p>
            <a:r>
              <a:rPr lang="en-US" dirty="0">
                <a:cs typeface="Calibri"/>
              </a:rPr>
              <a:t>SORA- This is an app that any student in the TCSS can access to checkout e-books. It is a free service that allows you to check out books from the TPL and our TCSS collection.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7F5982D-635C-4B05-9BA5-F9E6DADCE4D3}" type="slidenum">
              <a:rPr lang="en-US"/>
              <a:t>8</a:t>
            </a:fld>
            <a:endParaRPr lang="en-US"/>
          </a:p>
        </p:txBody>
      </p:sp>
    </p:spTree>
    <p:extLst>
      <p:ext uri="{BB962C8B-B14F-4D97-AF65-F5344CB8AC3E}">
        <p14:creationId xmlns:p14="http://schemas.microsoft.com/office/powerpoint/2010/main" val="168012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Destiny. This is how anyone can search the VES catalog. You can also find the </a:t>
            </a:r>
            <a:r>
              <a:rPr lang="en-US" dirty="0" err="1">
                <a:cs typeface="Calibri"/>
              </a:rPr>
              <a:t>Captsone</a:t>
            </a:r>
            <a:r>
              <a:rPr lang="en-US" dirty="0">
                <a:cs typeface="Calibri"/>
              </a:rPr>
              <a:t> e-book collection link here. These books will read to your student. The books can also be AR tested on. Just write down the AR quiz # and when your student returns to school, they can login to AR and take the test using the AR quiz number. </a:t>
            </a:r>
          </a:p>
          <a:p>
            <a:r>
              <a:rPr lang="en-US" dirty="0">
                <a:cs typeface="Calibri"/>
              </a:rPr>
              <a:t> </a:t>
            </a:r>
          </a:p>
        </p:txBody>
      </p:sp>
      <p:sp>
        <p:nvSpPr>
          <p:cNvPr id="4" name="Slide Number Placeholder 3"/>
          <p:cNvSpPr>
            <a:spLocks noGrp="1"/>
          </p:cNvSpPr>
          <p:nvPr>
            <p:ph type="sldNum" sz="quarter" idx="5"/>
          </p:nvPr>
        </p:nvSpPr>
        <p:spPr/>
        <p:txBody>
          <a:bodyPr/>
          <a:lstStyle/>
          <a:p>
            <a:fld id="{97F5982D-635C-4B05-9BA5-F9E6DADCE4D3}" type="slidenum">
              <a:rPr lang="en-US"/>
              <a:t>9</a:t>
            </a:fld>
            <a:endParaRPr lang="en-US"/>
          </a:p>
        </p:txBody>
      </p:sp>
    </p:spTree>
    <p:extLst>
      <p:ext uri="{BB962C8B-B14F-4D97-AF65-F5344CB8AC3E}">
        <p14:creationId xmlns:p14="http://schemas.microsoft.com/office/powerpoint/2010/main" val="189575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gives you explicit instructions on how to get signed up to AR Home Connect. A letter with all the vital information will be coming home this week. </a:t>
            </a:r>
          </a:p>
        </p:txBody>
      </p:sp>
      <p:sp>
        <p:nvSpPr>
          <p:cNvPr id="4" name="Slide Number Placeholder 3"/>
          <p:cNvSpPr>
            <a:spLocks noGrp="1"/>
          </p:cNvSpPr>
          <p:nvPr>
            <p:ph type="sldNum" sz="quarter" idx="5"/>
          </p:nvPr>
        </p:nvSpPr>
        <p:spPr/>
        <p:txBody>
          <a:bodyPr/>
          <a:lstStyle/>
          <a:p>
            <a:fld id="{97F5982D-635C-4B05-9BA5-F9E6DADCE4D3}" type="slidenum">
              <a:rPr lang="en-US"/>
              <a:t>10</a:t>
            </a:fld>
            <a:endParaRPr lang="en-US"/>
          </a:p>
        </p:txBody>
      </p:sp>
    </p:spTree>
    <p:extLst>
      <p:ext uri="{BB962C8B-B14F-4D97-AF65-F5344CB8AC3E}">
        <p14:creationId xmlns:p14="http://schemas.microsoft.com/office/powerpoint/2010/main" val="32282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A1380B-E2EC-4A48-ADE9-9CCD6D2BEADB}"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423814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A1380B-E2EC-4A48-ADE9-9CCD6D2BEADB}"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3833093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A1380B-E2EC-4A48-ADE9-9CCD6D2BEADB}"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96764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A1380B-E2EC-4A48-ADE9-9CCD6D2BEADB}"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142499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A1380B-E2EC-4A48-ADE9-9CCD6D2BEADB}"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777035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A1380B-E2EC-4A48-ADE9-9CCD6D2BEADB}"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565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A1380B-E2EC-4A48-ADE9-9CCD6D2BEADB}"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372926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1380B-E2EC-4A48-ADE9-9CCD6D2BEADB}"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225515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1380B-E2EC-4A48-ADE9-9CCD6D2BEADB}"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170191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A1380B-E2EC-4A48-ADE9-9CCD6D2BEADB}"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281729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A1380B-E2EC-4A48-ADE9-9CCD6D2BEADB}"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C1A-D7F7-42E7-9036-6D19D831C087}" type="slidenum">
              <a:rPr lang="en-US" smtClean="0"/>
              <a:t>‹#›</a:t>
            </a:fld>
            <a:endParaRPr lang="en-US"/>
          </a:p>
        </p:txBody>
      </p:sp>
    </p:spTree>
    <p:extLst>
      <p:ext uri="{BB962C8B-B14F-4D97-AF65-F5344CB8AC3E}">
        <p14:creationId xmlns:p14="http://schemas.microsoft.com/office/powerpoint/2010/main" val="112471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7A1380B-E2EC-4A48-ADE9-9CCD6D2BEADB}" type="datetimeFigureOut">
              <a:rPr lang="en-US" smtClean="0"/>
              <a:t>11/28/2022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09A06C1A-D7F7-42E7-9036-6D19D831C087}" type="slidenum">
              <a:rPr lang="en-US" smtClean="0"/>
              <a:t>‹#›</a:t>
            </a:fld>
            <a:endParaRPr lang="en-US"/>
          </a:p>
        </p:txBody>
      </p:sp>
    </p:spTree>
    <p:extLst>
      <p:ext uri="{BB962C8B-B14F-4D97-AF65-F5344CB8AC3E}">
        <p14:creationId xmlns:p14="http://schemas.microsoft.com/office/powerpoint/2010/main" val="209478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hyperlink" Target="https://www.renaissance.com/2016/09/09/parents-guide-renaissance-accelerated-reader-360/?_ga=2.234837470.19562658.1631902780-2064068915.1631902780&#8203;&#8203;&#8203;" TargetMode="External"/><Relationship Id="rId3" Type="http://schemas.microsoft.com/office/2007/relationships/media" Target="../media/media11.m4a"/><Relationship Id="rId7" Type="http://schemas.openxmlformats.org/officeDocument/2006/relationships/image" Target="../media/image9.JPG"/><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9.xml"/><Relationship Id="rId11" Type="http://schemas.openxmlformats.org/officeDocument/2006/relationships/image" Target="../media/image19.png"/><Relationship Id="rId5" Type="http://schemas.openxmlformats.org/officeDocument/2006/relationships/slideLayout" Target="../slideLayouts/slideLayout7.xml"/><Relationship Id="rId10" Type="http://schemas.openxmlformats.org/officeDocument/2006/relationships/image" Target="../media/image18.png"/><Relationship Id="rId4" Type="http://schemas.openxmlformats.org/officeDocument/2006/relationships/audio" Target="../media/media11.m4a"/><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12.JP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9.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Clyles@tcss.net" TargetMode="External"/><Relationship Id="rId5" Type="http://schemas.openxmlformats.org/officeDocument/2006/relationships/image" Target="../media/image27.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www.tcss.net/Domain/39"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tiff"/><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2.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3C6E5F-C67D-224E-80D8-550034FAC648}"/>
              </a:ext>
            </a:extLst>
          </p:cNvPr>
          <p:cNvSpPr txBox="1"/>
          <p:nvPr/>
        </p:nvSpPr>
        <p:spPr>
          <a:xfrm>
            <a:off x="1290918" y="3523129"/>
            <a:ext cx="7772400" cy="2904565"/>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A0AD1C4D-6C65-7C46-AACD-CDC57865CCB8}"/>
              </a:ext>
            </a:extLst>
          </p:cNvPr>
          <p:cNvSpPr txBox="1"/>
          <p:nvPr/>
        </p:nvSpPr>
        <p:spPr>
          <a:xfrm>
            <a:off x="1143000" y="4313691"/>
            <a:ext cx="7772399" cy="2800767"/>
          </a:xfrm>
          <a:prstGeom prst="rect">
            <a:avLst/>
          </a:prstGeom>
          <a:noFill/>
        </p:spPr>
        <p:txBody>
          <a:bodyPr wrap="square" lIns="91440" tIns="45720" rIns="91440" bIns="45720" rtlCol="0" anchor="t">
            <a:spAutoFit/>
          </a:bodyPr>
          <a:lstStyle/>
          <a:p>
            <a:pPr algn="ctr"/>
            <a:r>
              <a:rPr lang="en-US" sz="8800" b="1" dirty="0">
                <a:solidFill>
                  <a:schemeClr val="bg1"/>
                </a:solidFill>
                <a:latin typeface="Chalkboard SE"/>
              </a:rPr>
              <a:t> Vance Online Resources</a:t>
            </a:r>
          </a:p>
        </p:txBody>
      </p:sp>
      <p:pic>
        <p:nvPicPr>
          <p:cNvPr id="5" name="Audio Recording Sep 19, 2021 at 7:48:49 PM" descr="Audio Recording Sep 19, 2021 at 7:48:49 PM">
            <a:hlinkClick r:id="" action="ppaction://media"/>
            <a:extLst>
              <a:ext uri="{FF2B5EF4-FFF2-40B4-BE49-F238E27FC236}">
                <a16:creationId xmlns:a16="http://schemas.microsoft.com/office/drawing/2014/main" id="{9086BECE-83FF-584F-9B88-ABECCB7F6E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20453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6FBA78-52E8-4C82-9095-6BC12F9D44A6}"/>
              </a:ext>
            </a:extLst>
          </p:cNvPr>
          <p:cNvSpPr txBox="1"/>
          <p:nvPr/>
        </p:nvSpPr>
        <p:spPr>
          <a:xfrm>
            <a:off x="1135434" y="1012965"/>
            <a:ext cx="76362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FFFF"/>
                </a:solidFill>
                <a:latin typeface="Chalkboard SE"/>
              </a:rPr>
              <a:t>     Accelerated </a:t>
            </a:r>
            <a:r>
              <a:rPr lang="en-US" sz="4800" dirty="0">
                <a:solidFill>
                  <a:srgbClr val="FFFFFF"/>
                </a:solidFill>
                <a:latin typeface="Chalkboard SE"/>
              </a:rPr>
              <a:t>Reader</a:t>
            </a:r>
          </a:p>
        </p:txBody>
      </p:sp>
      <p:sp>
        <p:nvSpPr>
          <p:cNvPr id="9" name="TextBox 8">
            <a:extLst>
              <a:ext uri="{FF2B5EF4-FFF2-40B4-BE49-F238E27FC236}">
                <a16:creationId xmlns:a16="http://schemas.microsoft.com/office/drawing/2014/main" id="{D56F84AE-CA75-43F4-880B-F6C8EE783412}"/>
              </a:ext>
            </a:extLst>
          </p:cNvPr>
          <p:cNvSpPr txBox="1"/>
          <p:nvPr/>
        </p:nvSpPr>
        <p:spPr>
          <a:xfrm>
            <a:off x="1695450" y="5838825"/>
            <a:ext cx="66770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8"/>
              </a:rPr>
              <a:t>Click here to watch a parent's guide to using Renaissance Accelerated Reader</a:t>
            </a:r>
            <a:r>
              <a:rPr lang="en-US" dirty="0">
                <a:cs typeface="Calibri"/>
                <a:hlinkClick r:id="rId8"/>
              </a:rPr>
              <a:t> </a:t>
            </a:r>
            <a:endParaRPr lang="en-US"/>
          </a:p>
        </p:txBody>
      </p:sp>
      <p:pic>
        <p:nvPicPr>
          <p:cNvPr id="2" name="Picture 3" descr="Icon&#10;&#10;Description automatically generated">
            <a:extLst>
              <a:ext uri="{FF2B5EF4-FFF2-40B4-BE49-F238E27FC236}">
                <a16:creationId xmlns:a16="http://schemas.microsoft.com/office/drawing/2014/main" id="{92F48E44-E477-4EF7-8F7F-4B55664E01B5}"/>
              </a:ext>
            </a:extLst>
          </p:cNvPr>
          <p:cNvPicPr>
            <a:picLocks noChangeAspect="1"/>
          </p:cNvPicPr>
          <p:nvPr/>
        </p:nvPicPr>
        <p:blipFill>
          <a:blip r:embed="rId9"/>
          <a:stretch>
            <a:fillRect/>
          </a:stretch>
        </p:blipFill>
        <p:spPr>
          <a:xfrm>
            <a:off x="1190625" y="3519488"/>
            <a:ext cx="952500" cy="1095375"/>
          </a:xfrm>
          <a:prstGeom prst="rect">
            <a:avLst/>
          </a:prstGeom>
          <a:ln w="28575">
            <a:solidFill>
              <a:schemeClr val="tx1"/>
            </a:solidFill>
          </a:ln>
        </p:spPr>
      </p:pic>
      <p:sp>
        <p:nvSpPr>
          <p:cNvPr id="4" name="TextBox 3">
            <a:extLst>
              <a:ext uri="{FF2B5EF4-FFF2-40B4-BE49-F238E27FC236}">
                <a16:creationId xmlns:a16="http://schemas.microsoft.com/office/drawing/2014/main" id="{51843E63-77BF-41ED-84C5-953960F07D20}"/>
              </a:ext>
            </a:extLst>
          </p:cNvPr>
          <p:cNvSpPr txBox="1"/>
          <p:nvPr/>
        </p:nvSpPr>
        <p:spPr>
          <a:xfrm>
            <a:off x="4876800" y="26098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pic>
        <p:nvPicPr>
          <p:cNvPr id="8" name="Picture 9" descr="Graphical user interface, application&#10;&#10;Description automatically generated">
            <a:extLst>
              <a:ext uri="{FF2B5EF4-FFF2-40B4-BE49-F238E27FC236}">
                <a16:creationId xmlns:a16="http://schemas.microsoft.com/office/drawing/2014/main" id="{C9E9C7FE-B287-452E-A463-BEFEC1FF8846}"/>
              </a:ext>
            </a:extLst>
          </p:cNvPr>
          <p:cNvPicPr>
            <a:picLocks noChangeAspect="1"/>
          </p:cNvPicPr>
          <p:nvPr/>
        </p:nvPicPr>
        <p:blipFill>
          <a:blip r:embed="rId10"/>
          <a:stretch>
            <a:fillRect/>
          </a:stretch>
        </p:blipFill>
        <p:spPr>
          <a:xfrm>
            <a:off x="2228850" y="2130191"/>
            <a:ext cx="2409825" cy="2988143"/>
          </a:xfrm>
          <a:prstGeom prst="rect">
            <a:avLst/>
          </a:prstGeom>
          <a:ln w="28575">
            <a:solidFill>
              <a:schemeClr val="tx1"/>
            </a:solidFill>
          </a:ln>
        </p:spPr>
      </p:pic>
      <p:sp>
        <p:nvSpPr>
          <p:cNvPr id="7" name="Arrow: Bent-Up 6">
            <a:extLst>
              <a:ext uri="{FF2B5EF4-FFF2-40B4-BE49-F238E27FC236}">
                <a16:creationId xmlns:a16="http://schemas.microsoft.com/office/drawing/2014/main" id="{A6B6BDA7-534C-42B0-B514-4D2279D94F49}"/>
              </a:ext>
            </a:extLst>
          </p:cNvPr>
          <p:cNvSpPr/>
          <p:nvPr/>
        </p:nvSpPr>
        <p:spPr>
          <a:xfrm rot="10800000">
            <a:off x="3097319" y="4152431"/>
            <a:ext cx="1000125" cy="419100"/>
          </a:xfrm>
          <a:prstGeom prst="ben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C65C41-073C-42D9-B3A5-447DD73D6459}"/>
              </a:ext>
            </a:extLst>
          </p:cNvPr>
          <p:cNvSpPr txBox="1"/>
          <p:nvPr/>
        </p:nvSpPr>
        <p:spPr>
          <a:xfrm>
            <a:off x="4124325" y="4124325"/>
            <a:ext cx="1409700" cy="1600438"/>
          </a:xfrm>
          <a:prstGeom prst="rect">
            <a:avLst/>
          </a:prstGeom>
          <a:solidFill>
            <a:schemeClr val="accent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Sign up for email notifications at home or work when your </a:t>
            </a:r>
            <a:r>
              <a:rPr lang="en-US" sz="1400">
                <a:cs typeface="Calibri"/>
              </a:rPr>
              <a:t>child completes an AR test. Click here to sign up. </a:t>
            </a:r>
          </a:p>
        </p:txBody>
      </p:sp>
      <p:pic>
        <p:nvPicPr>
          <p:cNvPr id="10" name="Picture 10" descr="Table&#10;&#10;Description automatically generated">
            <a:extLst>
              <a:ext uri="{FF2B5EF4-FFF2-40B4-BE49-F238E27FC236}">
                <a16:creationId xmlns:a16="http://schemas.microsoft.com/office/drawing/2014/main" id="{BDC7BF6B-B3FE-4E35-963B-277C8AC9738F}"/>
              </a:ext>
            </a:extLst>
          </p:cNvPr>
          <p:cNvPicPr>
            <a:picLocks noChangeAspect="1"/>
          </p:cNvPicPr>
          <p:nvPr/>
        </p:nvPicPr>
        <p:blipFill>
          <a:blip r:embed="rId11"/>
          <a:stretch>
            <a:fillRect/>
          </a:stretch>
        </p:blipFill>
        <p:spPr>
          <a:xfrm>
            <a:off x="5676900" y="2132563"/>
            <a:ext cx="2600325" cy="2983399"/>
          </a:xfrm>
          <a:prstGeom prst="rect">
            <a:avLst/>
          </a:prstGeom>
          <a:ln w="28575">
            <a:solidFill>
              <a:schemeClr val="tx1"/>
            </a:solidFill>
          </a:ln>
        </p:spPr>
      </p:pic>
      <p:sp>
        <p:nvSpPr>
          <p:cNvPr id="11" name="TextBox 10">
            <a:extLst>
              <a:ext uri="{FF2B5EF4-FFF2-40B4-BE49-F238E27FC236}">
                <a16:creationId xmlns:a16="http://schemas.microsoft.com/office/drawing/2014/main" id="{5FB5E37F-6B0A-489A-9168-9832ACA41825}"/>
              </a:ext>
            </a:extLst>
          </p:cNvPr>
          <p:cNvSpPr txBox="1"/>
          <p:nvPr/>
        </p:nvSpPr>
        <p:spPr>
          <a:xfrm>
            <a:off x="5629275" y="517207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Fill out online form and submit. </a:t>
            </a:r>
            <a:endParaRPr lang="en-US"/>
          </a:p>
        </p:txBody>
      </p:sp>
      <p:pic>
        <p:nvPicPr>
          <p:cNvPr id="5" name="Audio Recording Sep 19, 2021 at 8:02:39 PM" descr="Audio Recording Sep 19, 2021 at 8:02:39 PM">
            <a:hlinkClick r:id="" action="ppaction://media"/>
            <a:extLst>
              <a:ext uri="{FF2B5EF4-FFF2-40B4-BE49-F238E27FC236}">
                <a16:creationId xmlns:a16="http://schemas.microsoft.com/office/drawing/2014/main" id="{4D8A029B-2844-184A-B5C6-C6792C2168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22800" y="3479800"/>
            <a:ext cx="812800" cy="812800"/>
          </a:xfrm>
          <a:prstGeom prst="rect">
            <a:avLst/>
          </a:prstGeom>
        </p:spPr>
      </p:pic>
      <p:pic>
        <p:nvPicPr>
          <p:cNvPr id="12" name="Audio Recording Sep 19, 2021 at 8:03:18 PM" descr="Audio Recording Sep 19, 2021 at 8:03:18 PM">
            <a:hlinkClick r:id="" action="ppaction://media"/>
            <a:extLst>
              <a:ext uri="{FF2B5EF4-FFF2-40B4-BE49-F238E27FC236}">
                <a16:creationId xmlns:a16="http://schemas.microsoft.com/office/drawing/2014/main" id="{8ED7C6EA-63A1-7241-A451-D1642AD7AA5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42445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7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6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6FBA78-52E8-4C82-9095-6BC12F9D44A6}"/>
              </a:ext>
            </a:extLst>
          </p:cNvPr>
          <p:cNvSpPr txBox="1"/>
          <p:nvPr/>
        </p:nvSpPr>
        <p:spPr>
          <a:xfrm>
            <a:off x="1135434" y="1012965"/>
            <a:ext cx="76362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FFFF"/>
                </a:solidFill>
                <a:latin typeface="Chalkboard SE"/>
              </a:rPr>
              <a:t>     Accelerated </a:t>
            </a:r>
            <a:r>
              <a:rPr lang="en-US" sz="4800" dirty="0">
                <a:solidFill>
                  <a:srgbClr val="FFFFFF"/>
                </a:solidFill>
                <a:latin typeface="Chalkboard SE"/>
              </a:rPr>
              <a:t>Reader</a:t>
            </a:r>
          </a:p>
        </p:txBody>
      </p:sp>
      <p:pic>
        <p:nvPicPr>
          <p:cNvPr id="5" name="Picture 11" descr="Graphical user interface&#10;&#10;Description automatically generated">
            <a:extLst>
              <a:ext uri="{FF2B5EF4-FFF2-40B4-BE49-F238E27FC236}">
                <a16:creationId xmlns:a16="http://schemas.microsoft.com/office/drawing/2014/main" id="{F569A30B-E54F-452C-8069-2CA40B60D6EC}"/>
              </a:ext>
            </a:extLst>
          </p:cNvPr>
          <p:cNvPicPr>
            <a:picLocks noChangeAspect="1"/>
          </p:cNvPicPr>
          <p:nvPr/>
        </p:nvPicPr>
        <p:blipFill>
          <a:blip r:embed="rId6"/>
          <a:stretch>
            <a:fillRect/>
          </a:stretch>
        </p:blipFill>
        <p:spPr>
          <a:xfrm>
            <a:off x="1885950" y="3024267"/>
            <a:ext cx="6229350" cy="2641441"/>
          </a:xfrm>
          <a:prstGeom prst="rect">
            <a:avLst/>
          </a:prstGeom>
          <a:ln w="28575">
            <a:solidFill>
              <a:schemeClr val="tx1"/>
            </a:solidFill>
          </a:ln>
        </p:spPr>
      </p:pic>
      <p:pic>
        <p:nvPicPr>
          <p:cNvPr id="2" name="Audio Recording Sep 19, 2021 at 8:05:40 PM" descr="Audio Recording Sep 19, 2021 at 8:05:40 PM">
            <a:hlinkClick r:id="" action="ppaction://media"/>
            <a:extLst>
              <a:ext uri="{FF2B5EF4-FFF2-40B4-BE49-F238E27FC236}">
                <a16:creationId xmlns:a16="http://schemas.microsoft.com/office/drawing/2014/main" id="{91E9ACB0-718F-CA44-8138-62267D0993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345822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4AC8BD3-992A-49B6-866F-159972C1A4BA}"/>
              </a:ext>
            </a:extLst>
          </p:cNvPr>
          <p:cNvSpPr txBox="1"/>
          <p:nvPr/>
        </p:nvSpPr>
        <p:spPr>
          <a:xfrm>
            <a:off x="1866900" y="1209675"/>
            <a:ext cx="65913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FF"/>
                </a:solidFill>
                <a:latin typeface="Chalkboard SE"/>
              </a:rPr>
              <a:t>            </a:t>
            </a:r>
            <a:r>
              <a:rPr lang="en-US" sz="4000">
                <a:solidFill>
                  <a:srgbClr val="FFFFFF"/>
                </a:solidFill>
                <a:latin typeface="Chalkboard SE"/>
              </a:rPr>
              <a:t>Sora </a:t>
            </a:r>
          </a:p>
        </p:txBody>
      </p:sp>
      <p:pic>
        <p:nvPicPr>
          <p:cNvPr id="2" name="Picture 4" descr="Graphical user interface, text, application, chat or text message&#10;&#10;Description automatically generated">
            <a:extLst>
              <a:ext uri="{FF2B5EF4-FFF2-40B4-BE49-F238E27FC236}">
                <a16:creationId xmlns:a16="http://schemas.microsoft.com/office/drawing/2014/main" id="{A74B0359-FF91-42D6-B05B-82039C6F3E0A}"/>
              </a:ext>
            </a:extLst>
          </p:cNvPr>
          <p:cNvPicPr>
            <a:picLocks noChangeAspect="1"/>
          </p:cNvPicPr>
          <p:nvPr/>
        </p:nvPicPr>
        <p:blipFill>
          <a:blip r:embed="rId6"/>
          <a:stretch>
            <a:fillRect/>
          </a:stretch>
        </p:blipFill>
        <p:spPr>
          <a:xfrm>
            <a:off x="1600200" y="2962275"/>
            <a:ext cx="1447800" cy="1981200"/>
          </a:xfrm>
          <a:prstGeom prst="rect">
            <a:avLst/>
          </a:prstGeom>
          <a:ln w="28575">
            <a:solidFill>
              <a:schemeClr val="tx1"/>
            </a:solidFill>
          </a:ln>
        </p:spPr>
      </p:pic>
      <p:pic>
        <p:nvPicPr>
          <p:cNvPr id="8" name="Picture 8" descr="Graphical user interface, application&#10;&#10;Description automatically generated">
            <a:extLst>
              <a:ext uri="{FF2B5EF4-FFF2-40B4-BE49-F238E27FC236}">
                <a16:creationId xmlns:a16="http://schemas.microsoft.com/office/drawing/2014/main" id="{D289FCAF-00E1-4DC3-8DE0-1A3AA68FC845}"/>
              </a:ext>
            </a:extLst>
          </p:cNvPr>
          <p:cNvPicPr>
            <a:picLocks noChangeAspect="1"/>
          </p:cNvPicPr>
          <p:nvPr/>
        </p:nvPicPr>
        <p:blipFill>
          <a:blip r:embed="rId7"/>
          <a:stretch>
            <a:fillRect/>
          </a:stretch>
        </p:blipFill>
        <p:spPr>
          <a:xfrm>
            <a:off x="3681413" y="2333625"/>
            <a:ext cx="2019300" cy="3105150"/>
          </a:xfrm>
          <a:prstGeom prst="rect">
            <a:avLst/>
          </a:prstGeom>
          <a:ln w="28575">
            <a:solidFill>
              <a:schemeClr val="tx1"/>
            </a:solidFill>
          </a:ln>
        </p:spPr>
      </p:pic>
      <p:sp>
        <p:nvSpPr>
          <p:cNvPr id="10" name="Oval 9">
            <a:extLst>
              <a:ext uri="{FF2B5EF4-FFF2-40B4-BE49-F238E27FC236}">
                <a16:creationId xmlns:a16="http://schemas.microsoft.com/office/drawing/2014/main" id="{B2E5098C-1A50-437C-BCB6-BF6FE25E7E45}"/>
              </a:ext>
            </a:extLst>
          </p:cNvPr>
          <p:cNvSpPr/>
          <p:nvPr/>
        </p:nvSpPr>
        <p:spPr>
          <a:xfrm>
            <a:off x="3714750" y="3952875"/>
            <a:ext cx="196215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6" descr="Graphical user interface, application&#10;&#10;Description automatically generated">
            <a:extLst>
              <a:ext uri="{FF2B5EF4-FFF2-40B4-BE49-F238E27FC236}">
                <a16:creationId xmlns:a16="http://schemas.microsoft.com/office/drawing/2014/main" id="{8841834F-BB9A-45A6-BC52-BBE9935C0E89}"/>
              </a:ext>
            </a:extLst>
          </p:cNvPr>
          <p:cNvPicPr>
            <a:picLocks noChangeAspect="1"/>
          </p:cNvPicPr>
          <p:nvPr/>
        </p:nvPicPr>
        <p:blipFill>
          <a:blip r:embed="rId8"/>
          <a:stretch>
            <a:fillRect/>
          </a:stretch>
        </p:blipFill>
        <p:spPr>
          <a:xfrm>
            <a:off x="6086475" y="3225715"/>
            <a:ext cx="2743200" cy="1454319"/>
          </a:xfrm>
          <a:prstGeom prst="rect">
            <a:avLst/>
          </a:prstGeom>
          <a:ln w="28575">
            <a:solidFill>
              <a:schemeClr val="tx1"/>
            </a:solidFill>
          </a:ln>
        </p:spPr>
      </p:pic>
      <p:pic>
        <p:nvPicPr>
          <p:cNvPr id="3" name="Audio Recording Sep 19, 2021 at 8:06:33 PM" descr="Audio Recording Sep 19, 2021 at 8:06:33 PM">
            <a:hlinkClick r:id="" action="ppaction://media"/>
            <a:extLst>
              <a:ext uri="{FF2B5EF4-FFF2-40B4-BE49-F238E27FC236}">
                <a16:creationId xmlns:a16="http://schemas.microsoft.com/office/drawing/2014/main" id="{CA6BEAA5-F8A1-1A41-B7ED-E351166176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6360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6FBA78-52E8-4C82-9095-6BC12F9D44A6}"/>
              </a:ext>
            </a:extLst>
          </p:cNvPr>
          <p:cNvSpPr txBox="1"/>
          <p:nvPr/>
        </p:nvSpPr>
        <p:spPr>
          <a:xfrm>
            <a:off x="1135434" y="1012965"/>
            <a:ext cx="763620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rgbClr val="FFFFFF"/>
                </a:solidFill>
                <a:latin typeface="Chalkboard SE"/>
              </a:rPr>
              <a:t>   </a:t>
            </a:r>
            <a:r>
              <a:rPr lang="en-US" sz="2800" dirty="0">
                <a:solidFill>
                  <a:srgbClr val="FFFFFF"/>
                </a:solidFill>
                <a:latin typeface="Chalkboard SE"/>
              </a:rPr>
              <a:t>Science and Social Studies Resources</a:t>
            </a:r>
            <a:r>
              <a:rPr lang="en-US" sz="2800" dirty="0">
                <a:latin typeface="Chalkboard SE"/>
              </a:rPr>
              <a:t> </a:t>
            </a:r>
            <a:endParaRPr lang="en-US" sz="2800">
              <a:ea typeface="+mn-lt"/>
              <a:cs typeface="+mn-lt"/>
            </a:endParaRPr>
          </a:p>
          <a:p>
            <a:endParaRPr lang="en-US" sz="4800" dirty="0">
              <a:solidFill>
                <a:srgbClr val="FFFFFF"/>
              </a:solidFill>
              <a:latin typeface="Chalkboard SE"/>
            </a:endParaRPr>
          </a:p>
        </p:txBody>
      </p:sp>
      <p:pic>
        <p:nvPicPr>
          <p:cNvPr id="2" name="Picture 2" descr="Graphical user interface, text, application, chat or text message&#10;&#10;Description automatically generated">
            <a:extLst>
              <a:ext uri="{FF2B5EF4-FFF2-40B4-BE49-F238E27FC236}">
                <a16:creationId xmlns:a16="http://schemas.microsoft.com/office/drawing/2014/main" id="{97FD4A62-D53A-4D5A-9DE1-98F2C023EC40}"/>
              </a:ext>
            </a:extLst>
          </p:cNvPr>
          <p:cNvPicPr>
            <a:picLocks noChangeAspect="1"/>
          </p:cNvPicPr>
          <p:nvPr/>
        </p:nvPicPr>
        <p:blipFill>
          <a:blip r:embed="rId6"/>
          <a:stretch>
            <a:fillRect/>
          </a:stretch>
        </p:blipFill>
        <p:spPr>
          <a:xfrm>
            <a:off x="1666875" y="2471738"/>
            <a:ext cx="1314450" cy="1790700"/>
          </a:xfrm>
          <a:prstGeom prst="rect">
            <a:avLst/>
          </a:prstGeom>
          <a:ln w="28575">
            <a:solidFill>
              <a:schemeClr val="tx1"/>
            </a:solidFill>
          </a:ln>
        </p:spPr>
      </p:pic>
      <p:pic>
        <p:nvPicPr>
          <p:cNvPr id="7" name="Picture 3" descr="Graphical user interface, application&#10;&#10;Description automatically generated">
            <a:extLst>
              <a:ext uri="{FF2B5EF4-FFF2-40B4-BE49-F238E27FC236}">
                <a16:creationId xmlns:a16="http://schemas.microsoft.com/office/drawing/2014/main" id="{CF016676-46BF-47CB-B77C-C1584E7465DF}"/>
              </a:ext>
            </a:extLst>
          </p:cNvPr>
          <p:cNvPicPr>
            <a:picLocks noChangeAspect="1"/>
          </p:cNvPicPr>
          <p:nvPr/>
        </p:nvPicPr>
        <p:blipFill>
          <a:blip r:embed="rId7"/>
          <a:stretch>
            <a:fillRect/>
          </a:stretch>
        </p:blipFill>
        <p:spPr>
          <a:xfrm>
            <a:off x="3743325" y="3263163"/>
            <a:ext cx="3838575" cy="3074873"/>
          </a:xfrm>
          <a:prstGeom prst="rect">
            <a:avLst/>
          </a:prstGeom>
          <a:ln w="28575">
            <a:solidFill>
              <a:schemeClr val="tx1"/>
            </a:solidFill>
          </a:ln>
        </p:spPr>
      </p:pic>
      <p:pic>
        <p:nvPicPr>
          <p:cNvPr id="4" name="Audio Recording Sep 19, 2021 at 8:07:15 PM" descr="Audio Recording Sep 19, 2021 at 8:07:15 PM">
            <a:hlinkClick r:id="" action="ppaction://media"/>
            <a:extLst>
              <a:ext uri="{FF2B5EF4-FFF2-40B4-BE49-F238E27FC236}">
                <a16:creationId xmlns:a16="http://schemas.microsoft.com/office/drawing/2014/main" id="{B1FCF46A-26A0-C546-B2F8-891B26BE94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19017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964344-4B62-4889-8871-1C622B63965E}"/>
              </a:ext>
            </a:extLst>
          </p:cNvPr>
          <p:cNvSpPr txBox="1"/>
          <p:nvPr/>
        </p:nvSpPr>
        <p:spPr>
          <a:xfrm>
            <a:off x="1638320" y="1073578"/>
            <a:ext cx="84378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FFFF"/>
                </a:solidFill>
                <a:latin typeface="Chalkboard SE"/>
                <a:cs typeface="Calibri"/>
              </a:rPr>
              <a:t> </a:t>
            </a:r>
            <a:r>
              <a:rPr lang="en-US" sz="2800" dirty="0" err="1">
                <a:solidFill>
                  <a:srgbClr val="FFFFFF"/>
                </a:solidFill>
                <a:latin typeface="Chalkboard SE"/>
                <a:cs typeface="Calibri"/>
              </a:rPr>
              <a:t>Rhithm</a:t>
            </a:r>
            <a:r>
              <a:rPr lang="en-US" sz="2800" dirty="0">
                <a:solidFill>
                  <a:srgbClr val="FFFFFF"/>
                </a:solidFill>
                <a:latin typeface="Chalkboard SE"/>
                <a:cs typeface="Calibri"/>
              </a:rPr>
              <a:t> App-Social/Emotional Health</a:t>
            </a:r>
            <a:endParaRPr lang="en-US" sz="2800" dirty="0">
              <a:latin typeface="Chalkboard SE"/>
              <a:cs typeface="Calibri"/>
            </a:endParaRPr>
          </a:p>
        </p:txBody>
      </p:sp>
      <p:pic>
        <p:nvPicPr>
          <p:cNvPr id="3" name="Picture 4" descr="Graphical user interface, text, application, chat or text message&#10;&#10;Description automatically generated">
            <a:extLst>
              <a:ext uri="{FF2B5EF4-FFF2-40B4-BE49-F238E27FC236}">
                <a16:creationId xmlns:a16="http://schemas.microsoft.com/office/drawing/2014/main" id="{82C04B21-6EC5-4DDA-875E-6A7684864379}"/>
              </a:ext>
            </a:extLst>
          </p:cNvPr>
          <p:cNvPicPr>
            <a:picLocks noChangeAspect="1"/>
          </p:cNvPicPr>
          <p:nvPr/>
        </p:nvPicPr>
        <p:blipFill>
          <a:blip r:embed="rId6"/>
          <a:stretch>
            <a:fillRect/>
          </a:stretch>
        </p:blipFill>
        <p:spPr>
          <a:xfrm>
            <a:off x="2275816" y="3054777"/>
            <a:ext cx="1727903" cy="2379812"/>
          </a:xfrm>
          <a:prstGeom prst="rect">
            <a:avLst/>
          </a:prstGeom>
          <a:ln w="28575">
            <a:solidFill>
              <a:schemeClr val="tx1"/>
            </a:solidFill>
          </a:ln>
        </p:spPr>
      </p:pic>
      <p:sp>
        <p:nvSpPr>
          <p:cNvPr id="5" name="TextBox 4">
            <a:extLst>
              <a:ext uri="{FF2B5EF4-FFF2-40B4-BE49-F238E27FC236}">
                <a16:creationId xmlns:a16="http://schemas.microsoft.com/office/drawing/2014/main" id="{23624225-64BC-45C4-82BB-F20FCEE3285C}"/>
              </a:ext>
            </a:extLst>
          </p:cNvPr>
          <p:cNvSpPr txBox="1"/>
          <p:nvPr/>
        </p:nvSpPr>
        <p:spPr>
          <a:xfrm>
            <a:off x="5027630" y="2549057"/>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halkboard SE"/>
              </a:rPr>
              <a:t>Students simply answer 5 questions about how they are feeling and it gives them a video based on their emotions.</a:t>
            </a:r>
          </a:p>
          <a:p>
            <a:endParaRPr lang="en-US" dirty="0">
              <a:latin typeface="Chalkboard SE"/>
            </a:endParaRPr>
          </a:p>
        </p:txBody>
      </p:sp>
      <p:pic>
        <p:nvPicPr>
          <p:cNvPr id="4" name="Audio Recording Sep 19, 2021 at 8:07:50 PM" descr="Audio Recording Sep 19, 2021 at 8:07:50 PM">
            <a:hlinkClick r:id="" action="ppaction://media"/>
            <a:extLst>
              <a:ext uri="{FF2B5EF4-FFF2-40B4-BE49-F238E27FC236}">
                <a16:creationId xmlns:a16="http://schemas.microsoft.com/office/drawing/2014/main" id="{9D2BAFB9-C6D3-D64D-8E70-20C619830D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4431" y="5434589"/>
            <a:ext cx="812800" cy="812800"/>
          </a:xfrm>
          <a:prstGeom prst="rect">
            <a:avLst/>
          </a:prstGeom>
        </p:spPr>
      </p:pic>
    </p:spTree>
    <p:extLst>
      <p:ext uri="{BB962C8B-B14F-4D97-AF65-F5344CB8AC3E}">
        <p14:creationId xmlns:p14="http://schemas.microsoft.com/office/powerpoint/2010/main" val="231904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24C5C-9CA6-4B70-AF4D-CE068C93915E}"/>
              </a:ext>
            </a:extLst>
          </p:cNvPr>
          <p:cNvSpPr txBox="1"/>
          <p:nvPr/>
        </p:nvSpPr>
        <p:spPr>
          <a:xfrm>
            <a:off x="1375314" y="2353570"/>
            <a:ext cx="7487112"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a:p>
            <a:r>
              <a:rPr lang="en-US" sz="2800" dirty="0">
                <a:cs typeface="Calibri"/>
              </a:rPr>
              <a:t>If you have further questions, please contact :</a:t>
            </a:r>
          </a:p>
          <a:p>
            <a:endParaRPr lang="en-US" sz="2800" dirty="0">
              <a:cs typeface="Calibri"/>
            </a:endParaRPr>
          </a:p>
          <a:p>
            <a:endParaRPr lang="en-US" sz="2800" dirty="0">
              <a:cs typeface="Calibri"/>
            </a:endParaRPr>
          </a:p>
          <a:p>
            <a:r>
              <a:rPr lang="en-US" sz="2800" dirty="0">
                <a:cs typeface="Calibri"/>
              </a:rPr>
              <a:t>Christy Lyles</a:t>
            </a:r>
            <a:endParaRPr lang="en-US" sz="2800">
              <a:cs typeface="Calibri"/>
            </a:endParaRPr>
          </a:p>
          <a:p>
            <a:r>
              <a:rPr lang="en-US" sz="2800" dirty="0">
                <a:cs typeface="Calibri"/>
                <a:hlinkClick r:id="rId6"/>
              </a:rPr>
              <a:t>clyles@tcss.net</a:t>
            </a:r>
            <a:endParaRPr lang="en-US" sz="2800" dirty="0">
              <a:cs typeface="Calibri"/>
            </a:endParaRPr>
          </a:p>
          <a:p>
            <a:r>
              <a:rPr lang="en-US" sz="2800" dirty="0">
                <a:cs typeface="Calibri"/>
              </a:rPr>
              <a:t>(205)342-2697 ext.4</a:t>
            </a:r>
          </a:p>
          <a:p>
            <a:endParaRPr lang="en-US" sz="2800" dirty="0">
              <a:cs typeface="Calibri"/>
            </a:endParaRPr>
          </a:p>
          <a:p>
            <a:endParaRPr lang="en-US" sz="2800" dirty="0">
              <a:cs typeface="Calibri"/>
            </a:endParaRPr>
          </a:p>
        </p:txBody>
      </p:sp>
      <p:pic>
        <p:nvPicPr>
          <p:cNvPr id="3" name="Audio Recording Sep 19, 2021 at 8:08:37 PM" descr="Audio Recording Sep 19, 2021 at 8:08:37 PM">
            <a:hlinkClick r:id="" action="ppaction://media"/>
            <a:extLst>
              <a:ext uri="{FF2B5EF4-FFF2-40B4-BE49-F238E27FC236}">
                <a16:creationId xmlns:a16="http://schemas.microsoft.com/office/drawing/2014/main" id="{608C6F7E-53F4-5841-B3CE-C400F838CE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47262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7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20529F-A89A-C94E-82E1-BA39C638066F}"/>
              </a:ext>
            </a:extLst>
          </p:cNvPr>
          <p:cNvSpPr txBox="1"/>
          <p:nvPr/>
        </p:nvSpPr>
        <p:spPr>
          <a:xfrm>
            <a:off x="1323975" y="2522444"/>
            <a:ext cx="7140388" cy="1261884"/>
          </a:xfrm>
          <a:prstGeom prst="rect">
            <a:avLst/>
          </a:prstGeom>
          <a:noFill/>
        </p:spPr>
        <p:txBody>
          <a:bodyPr wrap="square" lIns="91440" tIns="45720" rIns="91440" bIns="45720" rtlCol="0" anchor="t">
            <a:spAutoFit/>
          </a:bodyPr>
          <a:lstStyle/>
          <a:p>
            <a:pPr algn="ctr"/>
            <a:r>
              <a:rPr lang="en-US" sz="2800" dirty="0">
                <a:latin typeface="Chalkboard SE"/>
              </a:rPr>
              <a:t> </a:t>
            </a:r>
            <a:r>
              <a:rPr lang="en-US" sz="2400" dirty="0">
                <a:latin typeface="Chalkboard SE"/>
              </a:rPr>
              <a:t>We will be looking at the online resources that are available for your child to use at school and at home.</a:t>
            </a:r>
          </a:p>
          <a:p>
            <a:pPr algn="ctr"/>
            <a:r>
              <a:rPr lang="en-US" sz="2400" dirty="0">
                <a:latin typeface="Chalkboard SE"/>
              </a:rPr>
              <a:t> Begin at the Vance Elementary website!</a:t>
            </a:r>
          </a:p>
        </p:txBody>
      </p:sp>
      <p:pic>
        <p:nvPicPr>
          <p:cNvPr id="3" name="Picture 2">
            <a:extLst>
              <a:ext uri="{FF2B5EF4-FFF2-40B4-BE49-F238E27FC236}">
                <a16:creationId xmlns:a16="http://schemas.microsoft.com/office/drawing/2014/main" id="{973EE2B1-50A3-5B4B-B8CA-4F125ED25254}"/>
              </a:ext>
            </a:extLst>
          </p:cNvPr>
          <p:cNvPicPr>
            <a:picLocks noChangeAspect="1"/>
          </p:cNvPicPr>
          <p:nvPr/>
        </p:nvPicPr>
        <p:blipFill>
          <a:blip r:embed="rId6"/>
          <a:stretch>
            <a:fillRect/>
          </a:stretch>
        </p:blipFill>
        <p:spPr>
          <a:xfrm>
            <a:off x="2450169" y="4504000"/>
            <a:ext cx="4891925" cy="2246424"/>
          </a:xfrm>
          <a:prstGeom prst="rect">
            <a:avLst/>
          </a:prstGeom>
          <a:ln w="57150">
            <a:solidFill>
              <a:schemeClr val="tx1"/>
            </a:solidFill>
          </a:ln>
        </p:spPr>
      </p:pic>
      <p:sp>
        <p:nvSpPr>
          <p:cNvPr id="4" name="Rectangle 3">
            <a:extLst>
              <a:ext uri="{FF2B5EF4-FFF2-40B4-BE49-F238E27FC236}">
                <a16:creationId xmlns:a16="http://schemas.microsoft.com/office/drawing/2014/main" id="{E0AAD618-26E9-E94D-A97C-5ED1745B2ACB}"/>
              </a:ext>
            </a:extLst>
          </p:cNvPr>
          <p:cNvSpPr/>
          <p:nvPr/>
        </p:nvSpPr>
        <p:spPr>
          <a:xfrm>
            <a:off x="3229484" y="3969023"/>
            <a:ext cx="3541932" cy="369332"/>
          </a:xfrm>
          <a:prstGeom prst="rect">
            <a:avLst/>
          </a:prstGeom>
        </p:spPr>
        <p:txBody>
          <a:bodyPr wrap="none" lIns="91440" tIns="45720" rIns="91440" bIns="45720" anchor="t">
            <a:spAutoFit/>
          </a:bodyPr>
          <a:lstStyle/>
          <a:p>
            <a:r>
              <a:rPr lang="en-US" dirty="0">
                <a:hlinkClick r:id="rId7"/>
              </a:rPr>
              <a:t>Click here to go to the VES website. </a:t>
            </a:r>
            <a:endParaRPr lang="en-US">
              <a:cs typeface="Calibri"/>
            </a:endParaRPr>
          </a:p>
        </p:txBody>
      </p:sp>
      <p:cxnSp>
        <p:nvCxnSpPr>
          <p:cNvPr id="6" name="Straight Arrow Connector 5">
            <a:extLst>
              <a:ext uri="{FF2B5EF4-FFF2-40B4-BE49-F238E27FC236}">
                <a16:creationId xmlns:a16="http://schemas.microsoft.com/office/drawing/2014/main" id="{D8360B52-7CEF-974C-8604-948BB600EE0C}"/>
              </a:ext>
            </a:extLst>
          </p:cNvPr>
          <p:cNvCxnSpPr/>
          <p:nvPr/>
        </p:nvCxnSpPr>
        <p:spPr>
          <a:xfrm>
            <a:off x="1116105" y="6454588"/>
            <a:ext cx="1196789" cy="134471"/>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pic>
        <p:nvPicPr>
          <p:cNvPr id="5" name="Audio Recording Sep 19, 2021 at 7:50:45 PM" descr="Audio Recording Sep 19, 2021 at 7:50:45 PM">
            <a:hlinkClick r:id="" action="ppaction://media"/>
            <a:extLst>
              <a:ext uri="{FF2B5EF4-FFF2-40B4-BE49-F238E27FC236}">
                <a16:creationId xmlns:a16="http://schemas.microsoft.com/office/drawing/2014/main" id="{34CB27B2-F82C-6C42-9339-ACDF11DEA6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48311" y="6048188"/>
            <a:ext cx="812800" cy="812800"/>
          </a:xfrm>
          <a:prstGeom prst="rect">
            <a:avLst/>
          </a:prstGeom>
        </p:spPr>
      </p:pic>
      <p:sp>
        <p:nvSpPr>
          <p:cNvPr id="7" name="TextBox 6">
            <a:extLst>
              <a:ext uri="{FF2B5EF4-FFF2-40B4-BE49-F238E27FC236}">
                <a16:creationId xmlns:a16="http://schemas.microsoft.com/office/drawing/2014/main" id="{6D99F570-F226-4E03-81DC-5DA488780AB3}"/>
              </a:ext>
            </a:extLst>
          </p:cNvPr>
          <p:cNvSpPr txBox="1"/>
          <p:nvPr/>
        </p:nvSpPr>
        <p:spPr>
          <a:xfrm>
            <a:off x="1112477" y="5150126"/>
            <a:ext cx="119358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After you arrive at the VES website,  click on the AR and Clever to go to online resources. </a:t>
            </a:r>
            <a:endParaRPr lang="en-US" sz="1200" dirty="0">
              <a:cs typeface="Calibri"/>
            </a:endParaRPr>
          </a:p>
        </p:txBody>
      </p:sp>
    </p:spTree>
    <p:extLst>
      <p:ext uri="{BB962C8B-B14F-4D97-AF65-F5344CB8AC3E}">
        <p14:creationId xmlns:p14="http://schemas.microsoft.com/office/powerpoint/2010/main" val="249149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0CEE2-5EB4-2B40-B2F2-2DE7F2109935}"/>
              </a:ext>
            </a:extLst>
          </p:cNvPr>
          <p:cNvPicPr>
            <a:picLocks noChangeAspect="1"/>
          </p:cNvPicPr>
          <p:nvPr/>
        </p:nvPicPr>
        <p:blipFill>
          <a:blip r:embed="rId6"/>
          <a:stretch>
            <a:fillRect/>
          </a:stretch>
        </p:blipFill>
        <p:spPr>
          <a:xfrm>
            <a:off x="1747654" y="2603432"/>
            <a:ext cx="6360922" cy="3493688"/>
          </a:xfrm>
          <a:prstGeom prst="rect">
            <a:avLst/>
          </a:prstGeom>
          <a:ln w="57150">
            <a:solidFill>
              <a:schemeClr val="tx1"/>
            </a:solidFill>
          </a:ln>
        </p:spPr>
      </p:pic>
      <p:cxnSp>
        <p:nvCxnSpPr>
          <p:cNvPr id="6" name="Straight Arrow Connector 5">
            <a:extLst>
              <a:ext uri="{FF2B5EF4-FFF2-40B4-BE49-F238E27FC236}">
                <a16:creationId xmlns:a16="http://schemas.microsoft.com/office/drawing/2014/main" id="{BD39AFB5-26B6-2747-AFB3-A4A8BDCB7CC3}"/>
              </a:ext>
            </a:extLst>
          </p:cNvPr>
          <p:cNvCxnSpPr>
            <a:cxnSpLocks/>
          </p:cNvCxnSpPr>
          <p:nvPr/>
        </p:nvCxnSpPr>
        <p:spPr>
          <a:xfrm>
            <a:off x="3537041" y="4309782"/>
            <a:ext cx="792912" cy="89423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09EC6EB7-CD4C-ED41-B234-71B6C18B73EA}"/>
              </a:ext>
            </a:extLst>
          </p:cNvPr>
          <p:cNvSpPr txBox="1"/>
          <p:nvPr/>
        </p:nvSpPr>
        <p:spPr>
          <a:xfrm>
            <a:off x="2353236" y="3980944"/>
            <a:ext cx="1385047" cy="369332"/>
          </a:xfrm>
          <a:prstGeom prst="rect">
            <a:avLst/>
          </a:prstGeom>
          <a:noFill/>
        </p:spPr>
        <p:txBody>
          <a:bodyPr wrap="square" rtlCol="0">
            <a:spAutoFit/>
          </a:bodyPr>
          <a:lstStyle/>
          <a:p>
            <a:r>
              <a:rPr lang="en-US" dirty="0"/>
              <a:t>Click  here.</a:t>
            </a:r>
          </a:p>
        </p:txBody>
      </p:sp>
      <p:pic>
        <p:nvPicPr>
          <p:cNvPr id="2" name="Audio Recording Sep 19, 2021 at 7:52:07 PM" descr="Audio Recording Sep 19, 2021 at 7:52:07 PM">
            <a:hlinkClick r:id="" action="ppaction://media"/>
            <a:extLst>
              <a:ext uri="{FF2B5EF4-FFF2-40B4-BE49-F238E27FC236}">
                <a16:creationId xmlns:a16="http://schemas.microsoft.com/office/drawing/2014/main" id="{4B1E530C-A2EF-2A4B-8337-EE078E4C99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6116169"/>
            <a:ext cx="812800" cy="812800"/>
          </a:xfrm>
          <a:prstGeom prst="rect">
            <a:avLst/>
          </a:prstGeom>
        </p:spPr>
      </p:pic>
    </p:spTree>
    <p:extLst>
      <p:ext uri="{BB962C8B-B14F-4D97-AF65-F5344CB8AC3E}">
        <p14:creationId xmlns:p14="http://schemas.microsoft.com/office/powerpoint/2010/main" val="29192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7E5CE-0178-1644-9289-8C0CC4BA5567}"/>
              </a:ext>
            </a:extLst>
          </p:cNvPr>
          <p:cNvPicPr>
            <a:picLocks noChangeAspect="1"/>
          </p:cNvPicPr>
          <p:nvPr/>
        </p:nvPicPr>
        <p:blipFill>
          <a:blip r:embed="rId6"/>
          <a:stretch>
            <a:fillRect/>
          </a:stretch>
        </p:blipFill>
        <p:spPr>
          <a:xfrm>
            <a:off x="2084294" y="3411536"/>
            <a:ext cx="5701553" cy="3204417"/>
          </a:xfrm>
          <a:prstGeom prst="rect">
            <a:avLst/>
          </a:prstGeom>
        </p:spPr>
      </p:pic>
      <p:sp>
        <p:nvSpPr>
          <p:cNvPr id="5" name="TextBox 4">
            <a:extLst>
              <a:ext uri="{FF2B5EF4-FFF2-40B4-BE49-F238E27FC236}">
                <a16:creationId xmlns:a16="http://schemas.microsoft.com/office/drawing/2014/main" id="{A5DF55DE-BD65-D04B-B499-F5E8575C930C}"/>
              </a:ext>
            </a:extLst>
          </p:cNvPr>
          <p:cNvSpPr txBox="1"/>
          <p:nvPr/>
        </p:nvSpPr>
        <p:spPr>
          <a:xfrm>
            <a:off x="1769141" y="2447365"/>
            <a:ext cx="6520118" cy="923330"/>
          </a:xfrm>
          <a:prstGeom prst="rect">
            <a:avLst/>
          </a:prstGeom>
          <a:noFill/>
        </p:spPr>
        <p:txBody>
          <a:bodyPr wrap="none" rtlCol="0">
            <a:spAutoFit/>
          </a:bodyPr>
          <a:lstStyle/>
          <a:p>
            <a:pPr algn="ctr"/>
            <a:r>
              <a:rPr lang="en-US" dirty="0"/>
              <a:t>Click Clever badge login and scan child’s QR code</a:t>
            </a:r>
          </a:p>
          <a:p>
            <a:pPr algn="ctr"/>
            <a:r>
              <a:rPr lang="en-US" dirty="0"/>
              <a:t>Or  login with active directory with child’s username and password. </a:t>
            </a:r>
          </a:p>
          <a:p>
            <a:pPr algn="ctr"/>
            <a:r>
              <a:rPr lang="en-US" dirty="0"/>
              <a:t>Your child’s teacher will provide this information.  </a:t>
            </a:r>
          </a:p>
        </p:txBody>
      </p:sp>
      <p:pic>
        <p:nvPicPr>
          <p:cNvPr id="2" name="Audio Recording Sep 19, 2021 at 7:52:53 PM" descr="Audio Recording Sep 19, 2021 at 7:52:53 PM">
            <a:hlinkClick r:id="" action="ppaction://media"/>
            <a:extLst>
              <a:ext uri="{FF2B5EF4-FFF2-40B4-BE49-F238E27FC236}">
                <a16:creationId xmlns:a16="http://schemas.microsoft.com/office/drawing/2014/main" id="{12C1A76B-BD16-1440-B8AA-DBF89DF831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22813" y="6656794"/>
            <a:ext cx="812800" cy="812800"/>
          </a:xfrm>
          <a:prstGeom prst="rect">
            <a:avLst/>
          </a:prstGeom>
        </p:spPr>
      </p:pic>
    </p:spTree>
    <p:extLst>
      <p:ext uri="{BB962C8B-B14F-4D97-AF65-F5344CB8AC3E}">
        <p14:creationId xmlns:p14="http://schemas.microsoft.com/office/powerpoint/2010/main" val="24919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505C0-186D-ED4E-8B5C-09E7E8536A9A}"/>
              </a:ext>
            </a:extLst>
          </p:cNvPr>
          <p:cNvPicPr>
            <a:picLocks noChangeAspect="1"/>
          </p:cNvPicPr>
          <p:nvPr/>
        </p:nvPicPr>
        <p:blipFill>
          <a:blip r:embed="rId6"/>
          <a:stretch>
            <a:fillRect/>
          </a:stretch>
        </p:blipFill>
        <p:spPr>
          <a:xfrm>
            <a:off x="1237131" y="4579471"/>
            <a:ext cx="1773556" cy="1391024"/>
          </a:xfrm>
          <a:prstGeom prst="rect">
            <a:avLst/>
          </a:prstGeom>
        </p:spPr>
      </p:pic>
      <p:sp>
        <p:nvSpPr>
          <p:cNvPr id="4" name="TextBox 3">
            <a:extLst>
              <a:ext uri="{FF2B5EF4-FFF2-40B4-BE49-F238E27FC236}">
                <a16:creationId xmlns:a16="http://schemas.microsoft.com/office/drawing/2014/main" id="{2B680810-7977-7049-82CA-2121A7079531}"/>
              </a:ext>
            </a:extLst>
          </p:cNvPr>
          <p:cNvSpPr txBox="1"/>
          <p:nvPr/>
        </p:nvSpPr>
        <p:spPr>
          <a:xfrm>
            <a:off x="1761565" y="2474259"/>
            <a:ext cx="5096435" cy="646331"/>
          </a:xfrm>
          <a:prstGeom prst="rect">
            <a:avLst/>
          </a:prstGeom>
          <a:noFill/>
        </p:spPr>
        <p:txBody>
          <a:bodyPr wrap="square" rtlCol="0">
            <a:spAutoFit/>
          </a:bodyPr>
          <a:lstStyle/>
          <a:p>
            <a:pPr algn="ctr"/>
            <a:r>
              <a:rPr lang="en-US" dirty="0"/>
              <a:t>After logging in to Clever you will see the apps available for your child to use. </a:t>
            </a:r>
          </a:p>
        </p:txBody>
      </p:sp>
      <p:pic>
        <p:nvPicPr>
          <p:cNvPr id="5" name="Audio Recording Sep 19, 2021 at 7:53:27 PM" descr="Audio Recording Sep 19, 2021 at 7:53:27 PM">
            <a:hlinkClick r:id="" action="ppaction://media"/>
            <a:extLst>
              <a:ext uri="{FF2B5EF4-FFF2-40B4-BE49-F238E27FC236}">
                <a16:creationId xmlns:a16="http://schemas.microsoft.com/office/drawing/2014/main" id="{63EE12AF-9E4D-7847-B5D4-76C4C08D68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3824" y="6682724"/>
            <a:ext cx="812800" cy="812800"/>
          </a:xfrm>
          <a:prstGeom prst="rect">
            <a:avLst/>
          </a:prstGeom>
        </p:spPr>
      </p:pic>
      <p:pic>
        <p:nvPicPr>
          <p:cNvPr id="6" name="Picture 5">
            <a:extLst>
              <a:ext uri="{FF2B5EF4-FFF2-40B4-BE49-F238E27FC236}">
                <a16:creationId xmlns:a16="http://schemas.microsoft.com/office/drawing/2014/main" id="{10498FFE-33F8-4B41-B1D4-185DDF90200E}"/>
              </a:ext>
            </a:extLst>
          </p:cNvPr>
          <p:cNvPicPr>
            <a:picLocks noChangeAspect="1"/>
          </p:cNvPicPr>
          <p:nvPr/>
        </p:nvPicPr>
        <p:blipFill>
          <a:blip r:embed="rId8"/>
          <a:stretch>
            <a:fillRect/>
          </a:stretch>
        </p:blipFill>
        <p:spPr>
          <a:xfrm>
            <a:off x="3357562" y="3485991"/>
            <a:ext cx="5029200" cy="2831331"/>
          </a:xfrm>
          <a:prstGeom prst="rect">
            <a:avLst/>
          </a:prstGeom>
          <a:ln>
            <a:solidFill>
              <a:schemeClr val="tx1"/>
            </a:solidFill>
          </a:ln>
        </p:spPr>
      </p:pic>
    </p:spTree>
    <p:extLst>
      <p:ext uri="{BB962C8B-B14F-4D97-AF65-F5344CB8AC3E}">
        <p14:creationId xmlns:p14="http://schemas.microsoft.com/office/powerpoint/2010/main" val="1242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4551E0-F42F-4A78-B54E-546F828AD64C}"/>
              </a:ext>
            </a:extLst>
          </p:cNvPr>
          <p:cNvPicPr>
            <a:picLocks noChangeAspect="1"/>
          </p:cNvPicPr>
          <p:nvPr/>
        </p:nvPicPr>
        <p:blipFill>
          <a:blip r:embed="rId6"/>
          <a:stretch>
            <a:fillRect/>
          </a:stretch>
        </p:blipFill>
        <p:spPr>
          <a:xfrm>
            <a:off x="2125927" y="4008998"/>
            <a:ext cx="1685030" cy="191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62FA863-697B-4A6A-92DD-93049EB100C9}"/>
              </a:ext>
            </a:extLst>
          </p:cNvPr>
          <p:cNvSpPr txBox="1"/>
          <p:nvPr/>
        </p:nvSpPr>
        <p:spPr>
          <a:xfrm>
            <a:off x="2850507" y="1002872"/>
            <a:ext cx="424641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FFFFFF"/>
                </a:solidFill>
                <a:latin typeface="Chalkboard SE"/>
              </a:rPr>
              <a:t>Math Resources</a:t>
            </a:r>
          </a:p>
        </p:txBody>
      </p:sp>
      <p:sp>
        <p:nvSpPr>
          <p:cNvPr id="4" name="TextBox 3">
            <a:extLst>
              <a:ext uri="{FF2B5EF4-FFF2-40B4-BE49-F238E27FC236}">
                <a16:creationId xmlns:a16="http://schemas.microsoft.com/office/drawing/2014/main" id="{92A6868E-A0CB-4C54-9846-7591D992FA4F}"/>
              </a:ext>
            </a:extLst>
          </p:cNvPr>
          <p:cNvSpPr txBox="1"/>
          <p:nvPr/>
        </p:nvSpPr>
        <p:spPr>
          <a:xfrm>
            <a:off x="1724112" y="2186595"/>
            <a:ext cx="6629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Poppins"/>
                <a:cs typeface="Poppins"/>
              </a:rPr>
              <a:t>EnVision is our new </a:t>
            </a:r>
            <a:r>
              <a:rPr lang="en-US" dirty="0">
                <a:latin typeface="Poppins"/>
                <a:cs typeface="Poppins"/>
              </a:rPr>
              <a:t>math program. It combines problem-based learning and visual learning to deepen students’ conceptual understanding.  </a:t>
            </a:r>
            <a:endParaRPr lang="en-US" dirty="0"/>
          </a:p>
        </p:txBody>
      </p:sp>
      <p:pic>
        <p:nvPicPr>
          <p:cNvPr id="5" name="Picture 5" descr="Graphical user interface, text, application&#10;&#10;Description automatically generated">
            <a:extLst>
              <a:ext uri="{FF2B5EF4-FFF2-40B4-BE49-F238E27FC236}">
                <a16:creationId xmlns:a16="http://schemas.microsoft.com/office/drawing/2014/main" id="{A53FCDBD-DA35-4AD1-B7AA-704103B4B178}"/>
              </a:ext>
            </a:extLst>
          </p:cNvPr>
          <p:cNvPicPr>
            <a:picLocks noChangeAspect="1"/>
          </p:cNvPicPr>
          <p:nvPr/>
        </p:nvPicPr>
        <p:blipFill>
          <a:blip r:embed="rId7"/>
          <a:stretch>
            <a:fillRect/>
          </a:stretch>
        </p:blipFill>
        <p:spPr>
          <a:xfrm>
            <a:off x="5133975" y="3177802"/>
            <a:ext cx="2743200" cy="1969246"/>
          </a:xfrm>
          <a:prstGeom prst="rect">
            <a:avLst/>
          </a:prstGeom>
          <a:ln w="28575">
            <a:solidFill>
              <a:schemeClr val="tx1"/>
            </a:solidFill>
          </a:ln>
        </p:spPr>
      </p:pic>
      <p:sp>
        <p:nvSpPr>
          <p:cNvPr id="7" name="Oval 6">
            <a:extLst>
              <a:ext uri="{FF2B5EF4-FFF2-40B4-BE49-F238E27FC236}">
                <a16:creationId xmlns:a16="http://schemas.microsoft.com/office/drawing/2014/main" id="{9837E424-AEE5-425B-A567-68E05BD11F5F}"/>
              </a:ext>
            </a:extLst>
          </p:cNvPr>
          <p:cNvSpPr/>
          <p:nvPr/>
        </p:nvSpPr>
        <p:spPr>
          <a:xfrm flipV="1">
            <a:off x="5133975" y="4191000"/>
            <a:ext cx="914400" cy="323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7D253-E703-4A93-AB2F-C253474239E6}"/>
              </a:ext>
            </a:extLst>
          </p:cNvPr>
          <p:cNvSpPr txBox="1"/>
          <p:nvPr/>
        </p:nvSpPr>
        <p:spPr>
          <a:xfrm>
            <a:off x="4286250" y="5143500"/>
            <a:ext cx="43434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Click here to access additional math practice using the enVision math program. </a:t>
            </a:r>
            <a:r>
              <a:rPr lang="en-US" sz="1400" dirty="0">
                <a:ea typeface="+mn-lt"/>
                <a:cs typeface="+mn-lt"/>
              </a:rPr>
              <a:t>Students and parents </a:t>
            </a:r>
            <a:r>
              <a:rPr lang="en-US" sz="1400">
                <a:ea typeface="+mn-lt"/>
                <a:cs typeface="+mn-lt"/>
              </a:rPr>
              <a:t>are able to</a:t>
            </a:r>
            <a:r>
              <a:rPr lang="en-US" sz="1400" dirty="0">
                <a:ea typeface="+mn-lt"/>
                <a:cs typeface="+mn-lt"/>
              </a:rPr>
              <a:t> see grades from online assignments in the student portal. The online assessments are a great tool to help students prepare for the ACAP. Math games are located under the Tools section. </a:t>
            </a:r>
            <a:endParaRPr lang="en-US" sz="1400" dirty="0">
              <a:cs typeface="Calibri"/>
            </a:endParaRPr>
          </a:p>
        </p:txBody>
      </p:sp>
      <p:cxnSp>
        <p:nvCxnSpPr>
          <p:cNvPr id="9" name="Straight Arrow Connector 8">
            <a:extLst>
              <a:ext uri="{FF2B5EF4-FFF2-40B4-BE49-F238E27FC236}">
                <a16:creationId xmlns:a16="http://schemas.microsoft.com/office/drawing/2014/main" id="{ABE6AA35-9B5E-4AA5-AD65-2C71F236CCD5}"/>
              </a:ext>
            </a:extLst>
          </p:cNvPr>
          <p:cNvCxnSpPr/>
          <p:nvPr/>
        </p:nvCxnSpPr>
        <p:spPr>
          <a:xfrm flipV="1">
            <a:off x="5543550" y="4486275"/>
            <a:ext cx="0" cy="609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6" name="Audio Recording Sep 19, 2021 at 7:57:54 PM" descr="Audio Recording Sep 19, 2021 at 7:57:54 PM">
            <a:hlinkClick r:id="" action="ppaction://media"/>
            <a:extLst>
              <a:ext uri="{FF2B5EF4-FFF2-40B4-BE49-F238E27FC236}">
                <a16:creationId xmlns:a16="http://schemas.microsoft.com/office/drawing/2014/main" id="{B456AFEE-3997-D54D-B6CE-A0348CB0FC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35150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3" descr="Application, icon&#10;&#10;Description automatically generated">
            <a:extLst>
              <a:ext uri="{FF2B5EF4-FFF2-40B4-BE49-F238E27FC236}">
                <a16:creationId xmlns:a16="http://schemas.microsoft.com/office/drawing/2014/main" id="{4139BC4C-4FED-4134-A0E3-4042B4CCB902}"/>
              </a:ext>
            </a:extLst>
          </p:cNvPr>
          <p:cNvPicPr>
            <a:picLocks noChangeAspect="1"/>
          </p:cNvPicPr>
          <p:nvPr/>
        </p:nvPicPr>
        <p:blipFill>
          <a:blip r:embed="rId6"/>
          <a:stretch>
            <a:fillRect/>
          </a:stretch>
        </p:blipFill>
        <p:spPr>
          <a:xfrm>
            <a:off x="2140201" y="2250769"/>
            <a:ext cx="1521336" cy="201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A04B0FBA-848B-4A78-A94A-B48ED2E98F73}"/>
              </a:ext>
            </a:extLst>
          </p:cNvPr>
          <p:cNvSpPr txBox="1"/>
          <p:nvPr/>
        </p:nvSpPr>
        <p:spPr>
          <a:xfrm>
            <a:off x="2517581" y="942307"/>
            <a:ext cx="58303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cs typeface="Calibri"/>
              </a:rPr>
              <a:t> </a:t>
            </a:r>
            <a:r>
              <a:rPr lang="en-US" sz="5400">
                <a:solidFill>
                  <a:srgbClr val="FFFFFF"/>
                </a:solidFill>
                <a:latin typeface="Chalkboard SE"/>
                <a:cs typeface="Calibri"/>
              </a:rPr>
              <a:t>Testing Practice</a:t>
            </a:r>
            <a:endParaRPr lang="en-US" sz="5400">
              <a:latin typeface="Chalkboard SE"/>
              <a:cs typeface="Calibri"/>
            </a:endParaRPr>
          </a:p>
        </p:txBody>
      </p:sp>
      <p:pic>
        <p:nvPicPr>
          <p:cNvPr id="5" name="Picture 5" descr="A picture containing icon&#10;&#10;Description automatically generated">
            <a:extLst>
              <a:ext uri="{FF2B5EF4-FFF2-40B4-BE49-F238E27FC236}">
                <a16:creationId xmlns:a16="http://schemas.microsoft.com/office/drawing/2014/main" id="{3D9FD08A-3136-4976-8697-E2AE1A15489A}"/>
              </a:ext>
            </a:extLst>
          </p:cNvPr>
          <p:cNvPicPr>
            <a:picLocks noChangeAspect="1"/>
          </p:cNvPicPr>
          <p:nvPr/>
        </p:nvPicPr>
        <p:blipFill>
          <a:blip r:embed="rId7"/>
          <a:stretch>
            <a:fillRect/>
          </a:stretch>
        </p:blipFill>
        <p:spPr>
          <a:xfrm>
            <a:off x="6283469" y="2274372"/>
            <a:ext cx="1517371" cy="1976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5710E996-599C-43C1-8DCF-E9A6D903615D}"/>
              </a:ext>
            </a:extLst>
          </p:cNvPr>
          <p:cNvSpPr txBox="1"/>
          <p:nvPr/>
        </p:nvSpPr>
        <p:spPr>
          <a:xfrm>
            <a:off x="1905000" y="458152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app will allow students  to practice for </a:t>
            </a:r>
            <a:r>
              <a:rPr lang="en-US"/>
              <a:t>the ACAP test. </a:t>
            </a:r>
          </a:p>
        </p:txBody>
      </p:sp>
      <p:sp>
        <p:nvSpPr>
          <p:cNvPr id="6" name="TextBox 5">
            <a:extLst>
              <a:ext uri="{FF2B5EF4-FFF2-40B4-BE49-F238E27FC236}">
                <a16:creationId xmlns:a16="http://schemas.microsoft.com/office/drawing/2014/main" id="{1BFA3EA3-C927-4F44-99B8-6119A7D0C90D}"/>
              </a:ext>
            </a:extLst>
          </p:cNvPr>
          <p:cNvSpPr txBox="1"/>
          <p:nvPr/>
        </p:nvSpPr>
        <p:spPr>
          <a:xfrm>
            <a:off x="6143625" y="46672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Students complete the </a:t>
            </a:r>
          </a:p>
          <a:p>
            <a:r>
              <a:rPr lang="en-US">
                <a:cs typeface="Calibri"/>
              </a:rPr>
              <a:t>I-Ready Pathways to practice math and reading skills .</a:t>
            </a:r>
            <a:endParaRPr lang="en-US" dirty="0">
              <a:cs typeface="Calibri"/>
            </a:endParaRPr>
          </a:p>
        </p:txBody>
      </p:sp>
      <p:pic>
        <p:nvPicPr>
          <p:cNvPr id="7" name="Audio Recording Sep 19, 2021 at 7:58:40 PM" descr="Audio Recording Sep 19, 2021 at 7:58:40 PM">
            <a:hlinkClick r:id="" action="ppaction://media"/>
            <a:extLst>
              <a:ext uri="{FF2B5EF4-FFF2-40B4-BE49-F238E27FC236}">
                <a16:creationId xmlns:a16="http://schemas.microsoft.com/office/drawing/2014/main" id="{E481B7BC-3AAF-0141-B27C-FEBB341950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22800" y="3479800"/>
            <a:ext cx="812800" cy="812800"/>
          </a:xfrm>
          <a:prstGeom prst="rect">
            <a:avLst/>
          </a:prstGeom>
        </p:spPr>
      </p:pic>
    </p:spTree>
    <p:extLst>
      <p:ext uri="{BB962C8B-B14F-4D97-AF65-F5344CB8AC3E}">
        <p14:creationId xmlns:p14="http://schemas.microsoft.com/office/powerpoint/2010/main" val="300673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2" descr="Application&#10;&#10;Description automatically generated">
            <a:extLst>
              <a:ext uri="{FF2B5EF4-FFF2-40B4-BE49-F238E27FC236}">
                <a16:creationId xmlns:a16="http://schemas.microsoft.com/office/drawing/2014/main" id="{418D5F79-F926-4242-BAC4-3A376AD44E5A}"/>
              </a:ext>
            </a:extLst>
          </p:cNvPr>
          <p:cNvPicPr>
            <a:picLocks noChangeAspect="1"/>
          </p:cNvPicPr>
          <p:nvPr/>
        </p:nvPicPr>
        <p:blipFill>
          <a:blip r:embed="rId6"/>
          <a:stretch>
            <a:fillRect/>
          </a:stretch>
        </p:blipFill>
        <p:spPr>
          <a:xfrm>
            <a:off x="1859876" y="4309391"/>
            <a:ext cx="6383750" cy="2101074"/>
          </a:xfrm>
          <a:prstGeom prst="rect">
            <a:avLst/>
          </a:prstGeom>
        </p:spPr>
      </p:pic>
      <p:sp>
        <p:nvSpPr>
          <p:cNvPr id="3" name="TextBox 2">
            <a:extLst>
              <a:ext uri="{FF2B5EF4-FFF2-40B4-BE49-F238E27FC236}">
                <a16:creationId xmlns:a16="http://schemas.microsoft.com/office/drawing/2014/main" id="{E66FBA78-52E8-4C82-9095-6BC12F9D44A6}"/>
              </a:ext>
            </a:extLst>
          </p:cNvPr>
          <p:cNvSpPr txBox="1"/>
          <p:nvPr/>
        </p:nvSpPr>
        <p:spPr>
          <a:xfrm>
            <a:off x="1135434" y="1012965"/>
            <a:ext cx="76362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FFFFFF"/>
                </a:solidFill>
                <a:latin typeface="Chalkboard SE"/>
              </a:rPr>
              <a:t>Library and Reading </a:t>
            </a:r>
            <a:r>
              <a:rPr lang="en-US" sz="4800" dirty="0">
                <a:solidFill>
                  <a:srgbClr val="FFFFFF"/>
                </a:solidFill>
                <a:latin typeface="Chalkboard SE"/>
              </a:rPr>
              <a:t>Apps</a:t>
            </a:r>
          </a:p>
        </p:txBody>
      </p:sp>
      <p:sp>
        <p:nvSpPr>
          <p:cNvPr id="4" name="TextBox 3">
            <a:extLst>
              <a:ext uri="{FF2B5EF4-FFF2-40B4-BE49-F238E27FC236}">
                <a16:creationId xmlns:a16="http://schemas.microsoft.com/office/drawing/2014/main" id="{6A5FD608-9669-4C4C-9135-FD9B7211EB1D}"/>
              </a:ext>
            </a:extLst>
          </p:cNvPr>
          <p:cNvSpPr txBox="1"/>
          <p:nvPr/>
        </p:nvSpPr>
        <p:spPr>
          <a:xfrm>
            <a:off x="2053501" y="2759231"/>
            <a:ext cx="1552738"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a:t>
            </a:r>
            <a:r>
              <a:rPr lang="en-US" sz="1200" dirty="0"/>
              <a:t>search the VES library catalog and read from the Captsone ebook collection</a:t>
            </a:r>
            <a:endParaRPr lang="en-US" sz="1200">
              <a:cs typeface="Calibri"/>
            </a:endParaRPr>
          </a:p>
        </p:txBody>
      </p:sp>
      <p:cxnSp>
        <p:nvCxnSpPr>
          <p:cNvPr id="5" name="Straight Arrow Connector 4">
            <a:extLst>
              <a:ext uri="{FF2B5EF4-FFF2-40B4-BE49-F238E27FC236}">
                <a16:creationId xmlns:a16="http://schemas.microsoft.com/office/drawing/2014/main" id="{0B2B7ED2-4BFA-4CAD-8375-F3573B2EE787}"/>
              </a:ext>
            </a:extLst>
          </p:cNvPr>
          <p:cNvCxnSpPr/>
          <p:nvPr/>
        </p:nvCxnSpPr>
        <p:spPr>
          <a:xfrm flipH="1">
            <a:off x="2875068" y="3935260"/>
            <a:ext cx="3669" cy="591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4D3F1B6-C888-41BA-97DA-47D7494F4CDF}"/>
              </a:ext>
            </a:extLst>
          </p:cNvPr>
          <p:cNvCxnSpPr>
            <a:cxnSpLocks/>
          </p:cNvCxnSpPr>
          <p:nvPr/>
        </p:nvCxnSpPr>
        <p:spPr>
          <a:xfrm flipH="1">
            <a:off x="4410205" y="3935260"/>
            <a:ext cx="3669" cy="591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38F5521-0E34-4F4D-BAD3-EEB28D5569D2}"/>
              </a:ext>
            </a:extLst>
          </p:cNvPr>
          <p:cNvCxnSpPr>
            <a:cxnSpLocks/>
          </p:cNvCxnSpPr>
          <p:nvPr/>
        </p:nvCxnSpPr>
        <p:spPr>
          <a:xfrm flipH="1">
            <a:off x="5963936" y="3935260"/>
            <a:ext cx="3669" cy="591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DBD0061-D6E2-4E57-BEAF-B095943E2841}"/>
              </a:ext>
            </a:extLst>
          </p:cNvPr>
          <p:cNvCxnSpPr>
            <a:cxnSpLocks/>
          </p:cNvCxnSpPr>
          <p:nvPr/>
        </p:nvCxnSpPr>
        <p:spPr>
          <a:xfrm flipH="1">
            <a:off x="7436955" y="3935260"/>
            <a:ext cx="3669" cy="591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0B63ED7-5CAA-4ECE-A491-4454C06A2885}"/>
              </a:ext>
            </a:extLst>
          </p:cNvPr>
          <p:cNvSpPr txBox="1"/>
          <p:nvPr/>
        </p:nvSpPr>
        <p:spPr>
          <a:xfrm>
            <a:off x="3678904" y="2416332"/>
            <a:ext cx="155273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a:t>
            </a:r>
            <a:r>
              <a:rPr lang="en-US" sz="1200" dirty="0"/>
              <a:t>review AR quiz scores and see books on your child's bookshelf which lists the books they have read and tested on</a:t>
            </a:r>
            <a:endParaRPr lang="en-US" sz="1200">
              <a:cs typeface="Calibri"/>
            </a:endParaRPr>
          </a:p>
        </p:txBody>
      </p:sp>
      <p:sp>
        <p:nvSpPr>
          <p:cNvPr id="11" name="TextBox 10">
            <a:extLst>
              <a:ext uri="{FF2B5EF4-FFF2-40B4-BE49-F238E27FC236}">
                <a16:creationId xmlns:a16="http://schemas.microsoft.com/office/drawing/2014/main" id="{0AEFFDD0-E439-4059-B1ED-00CCF0F92673}"/>
              </a:ext>
            </a:extLst>
          </p:cNvPr>
          <p:cNvSpPr txBox="1"/>
          <p:nvPr/>
        </p:nvSpPr>
        <p:spPr>
          <a:xfrm>
            <a:off x="5454319" y="2878728"/>
            <a:ext cx="15930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-to read </a:t>
            </a:r>
            <a:endParaRPr lang="en-US" sz="1200">
              <a:cs typeface="Calibri"/>
            </a:endParaRPr>
          </a:p>
          <a:p>
            <a:r>
              <a:rPr lang="en-US" sz="1200" dirty="0">
                <a:cs typeface="Calibri"/>
              </a:rPr>
              <a:t>e-books you will need your teacher's class code</a:t>
            </a:r>
            <a:endParaRPr lang="en-US" sz="1200">
              <a:cs typeface="Calibri"/>
            </a:endParaRPr>
          </a:p>
        </p:txBody>
      </p:sp>
      <p:sp>
        <p:nvSpPr>
          <p:cNvPr id="12" name="TextBox 11">
            <a:extLst>
              <a:ext uri="{FF2B5EF4-FFF2-40B4-BE49-F238E27FC236}">
                <a16:creationId xmlns:a16="http://schemas.microsoft.com/office/drawing/2014/main" id="{39715E09-9CB7-4AA4-9C20-C3103DBB9744}"/>
              </a:ext>
            </a:extLst>
          </p:cNvPr>
          <p:cNvSpPr txBox="1"/>
          <p:nvPr/>
        </p:nvSpPr>
        <p:spPr>
          <a:xfrm>
            <a:off x="7037302" y="3031771"/>
            <a:ext cx="13610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-checkout and read e-books from TPL and</a:t>
            </a:r>
            <a:r>
              <a:rPr lang="en-US" sz="1200" dirty="0">
                <a:cs typeface="Calibri"/>
              </a:rPr>
              <a:t> VES ​</a:t>
            </a:r>
          </a:p>
        </p:txBody>
      </p:sp>
      <p:sp>
        <p:nvSpPr>
          <p:cNvPr id="13" name="TextBox 12">
            <a:extLst>
              <a:ext uri="{FF2B5EF4-FFF2-40B4-BE49-F238E27FC236}">
                <a16:creationId xmlns:a16="http://schemas.microsoft.com/office/drawing/2014/main" id="{22DC547C-3F20-4040-AE41-E0BB0E0E3160}"/>
              </a:ext>
            </a:extLst>
          </p:cNvPr>
          <p:cNvSpPr txBox="1"/>
          <p:nvPr/>
        </p:nvSpPr>
        <p:spPr>
          <a:xfrm>
            <a:off x="2127954" y="1965639"/>
            <a:ext cx="60018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Students use these </a:t>
            </a:r>
            <a:r>
              <a:rPr lang="en-US" sz="2800">
                <a:cs typeface="Calibri"/>
              </a:rPr>
              <a:t>apps to:</a:t>
            </a:r>
            <a:endParaRPr lang="en-US" sz="2800" dirty="0">
              <a:cs typeface="Calibri"/>
            </a:endParaRPr>
          </a:p>
        </p:txBody>
      </p:sp>
      <p:pic>
        <p:nvPicPr>
          <p:cNvPr id="9" name="Audio Recording Sep 19, 2021 at 8:00:06 PM" descr="Audio Recording Sep 19, 2021 at 8:00:06 PM">
            <a:hlinkClick r:id="" action="ppaction://media"/>
            <a:extLst>
              <a:ext uri="{FF2B5EF4-FFF2-40B4-BE49-F238E27FC236}">
                <a16:creationId xmlns:a16="http://schemas.microsoft.com/office/drawing/2014/main" id="{C1692B81-F2C3-7F43-82FF-99EE162CA2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5242" y="6353035"/>
            <a:ext cx="812800" cy="812800"/>
          </a:xfrm>
          <a:prstGeom prst="rect">
            <a:avLst/>
          </a:prstGeom>
        </p:spPr>
      </p:pic>
    </p:spTree>
    <p:extLst>
      <p:ext uri="{BB962C8B-B14F-4D97-AF65-F5344CB8AC3E}">
        <p14:creationId xmlns:p14="http://schemas.microsoft.com/office/powerpoint/2010/main" val="30783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ACE4CDC-C403-4CD1-9907-5D8E88A31E42}"/>
              </a:ext>
            </a:extLst>
          </p:cNvPr>
          <p:cNvPicPr>
            <a:picLocks noChangeAspect="1"/>
          </p:cNvPicPr>
          <p:nvPr/>
        </p:nvPicPr>
        <p:blipFill>
          <a:blip r:embed="rId6"/>
          <a:stretch>
            <a:fillRect/>
          </a:stretch>
        </p:blipFill>
        <p:spPr>
          <a:xfrm>
            <a:off x="2000250" y="2319278"/>
            <a:ext cx="6238875" cy="3981568"/>
          </a:xfrm>
          <a:prstGeom prst="rect">
            <a:avLst/>
          </a:prstGeom>
          <a:ln w="28575">
            <a:solidFill>
              <a:schemeClr val="tx1"/>
            </a:solidFill>
          </a:ln>
        </p:spPr>
      </p:pic>
      <p:sp>
        <p:nvSpPr>
          <p:cNvPr id="4" name="Oval 3">
            <a:extLst>
              <a:ext uri="{FF2B5EF4-FFF2-40B4-BE49-F238E27FC236}">
                <a16:creationId xmlns:a16="http://schemas.microsoft.com/office/drawing/2014/main" id="{A2B10EC7-824E-417A-A14B-1437F6B01CD3}"/>
              </a:ext>
            </a:extLst>
          </p:cNvPr>
          <p:cNvSpPr/>
          <p:nvPr/>
        </p:nvSpPr>
        <p:spPr>
          <a:xfrm>
            <a:off x="2847975" y="2600325"/>
            <a:ext cx="552450" cy="54292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B19CB45-88A1-47E2-B1F8-3B2DFE91584E}"/>
              </a:ext>
            </a:extLst>
          </p:cNvPr>
          <p:cNvSpPr/>
          <p:nvPr/>
        </p:nvSpPr>
        <p:spPr>
          <a:xfrm>
            <a:off x="2847975" y="3495675"/>
            <a:ext cx="1181100" cy="4476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2812E0-9635-4EDF-B09C-46DC506CC42A}"/>
              </a:ext>
            </a:extLst>
          </p:cNvPr>
          <p:cNvSpPr txBox="1"/>
          <p:nvPr/>
        </p:nvSpPr>
        <p:spPr>
          <a:xfrm>
            <a:off x="4505325" y="2505075"/>
            <a:ext cx="3857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Click here to search the </a:t>
            </a:r>
            <a:r>
              <a:rPr lang="en-US">
                <a:solidFill>
                  <a:schemeClr val="bg1"/>
                </a:solidFill>
              </a:rPr>
              <a:t>VES catalog. </a:t>
            </a:r>
            <a:endParaRPr lang="en-US">
              <a:solidFill>
                <a:schemeClr val="bg1"/>
              </a:solidFill>
              <a:cs typeface="Calibri"/>
            </a:endParaRPr>
          </a:p>
        </p:txBody>
      </p:sp>
      <p:cxnSp>
        <p:nvCxnSpPr>
          <p:cNvPr id="11" name="Straight Arrow Connector 10">
            <a:extLst>
              <a:ext uri="{FF2B5EF4-FFF2-40B4-BE49-F238E27FC236}">
                <a16:creationId xmlns:a16="http://schemas.microsoft.com/office/drawing/2014/main" id="{E78D0B75-D65E-4B3B-8E22-B912559B9466}"/>
              </a:ext>
            </a:extLst>
          </p:cNvPr>
          <p:cNvCxnSpPr/>
          <p:nvPr/>
        </p:nvCxnSpPr>
        <p:spPr>
          <a:xfrm flipH="1">
            <a:off x="3390900" y="2733675"/>
            <a:ext cx="1114425" cy="9525"/>
          </a:xfrm>
          <a:prstGeom prst="straightConnector1">
            <a:avLst/>
          </a:prstGeom>
          <a:ln w="28575">
            <a:solidFill>
              <a:schemeClr val="bg1"/>
            </a:solidFill>
            <a:tailEnd type="triangle"/>
          </a:ln>
        </p:spPr>
        <p:style>
          <a:lnRef idx="1">
            <a:schemeClr val="accent3"/>
          </a:lnRef>
          <a:fillRef idx="0">
            <a:schemeClr val="accent3"/>
          </a:fillRef>
          <a:effectRef idx="0">
            <a:schemeClr val="accent3"/>
          </a:effectRef>
          <a:fontRef idx="minor">
            <a:schemeClr val="tx1"/>
          </a:fontRef>
        </p:style>
      </p:cxnSp>
      <p:sp>
        <p:nvSpPr>
          <p:cNvPr id="12" name="TextBox 11">
            <a:extLst>
              <a:ext uri="{FF2B5EF4-FFF2-40B4-BE49-F238E27FC236}">
                <a16:creationId xmlns:a16="http://schemas.microsoft.com/office/drawing/2014/main" id="{4A348C25-4FFF-4693-8C35-5270341DD08D}"/>
              </a:ext>
            </a:extLst>
          </p:cNvPr>
          <p:cNvSpPr txBox="1"/>
          <p:nvPr/>
        </p:nvSpPr>
        <p:spPr>
          <a:xfrm>
            <a:off x="4352925" y="554355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here to read Capstone </a:t>
            </a:r>
            <a:r>
              <a:rPr lang="en-US"/>
              <a:t>e-books.</a:t>
            </a:r>
          </a:p>
        </p:txBody>
      </p:sp>
      <p:cxnSp>
        <p:nvCxnSpPr>
          <p:cNvPr id="14" name="Straight Arrow Connector 13">
            <a:extLst>
              <a:ext uri="{FF2B5EF4-FFF2-40B4-BE49-F238E27FC236}">
                <a16:creationId xmlns:a16="http://schemas.microsoft.com/office/drawing/2014/main" id="{F01D412F-07BB-4434-B6A5-815AA0CDD585}"/>
              </a:ext>
            </a:extLst>
          </p:cNvPr>
          <p:cNvCxnSpPr/>
          <p:nvPr/>
        </p:nvCxnSpPr>
        <p:spPr>
          <a:xfrm flipH="1" flipV="1">
            <a:off x="4010025" y="4057650"/>
            <a:ext cx="485775" cy="14573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4AC8BD3-992A-49B6-866F-159972C1A4BA}"/>
              </a:ext>
            </a:extLst>
          </p:cNvPr>
          <p:cNvSpPr txBox="1"/>
          <p:nvPr/>
        </p:nvSpPr>
        <p:spPr>
          <a:xfrm>
            <a:off x="1866900" y="1209675"/>
            <a:ext cx="65913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FFFFF"/>
                </a:solidFill>
                <a:latin typeface="Chalkboard SE"/>
              </a:rPr>
              <a:t>Destiny and Capstone e-books</a:t>
            </a:r>
            <a:endParaRPr lang="en-US" sz="3600" dirty="0">
              <a:solidFill>
                <a:srgbClr val="FFFFFF"/>
              </a:solidFill>
              <a:latin typeface="Chalkboard SE"/>
            </a:endParaRPr>
          </a:p>
        </p:txBody>
      </p:sp>
      <p:sp>
        <p:nvSpPr>
          <p:cNvPr id="16" name="TextBox 15">
            <a:extLst>
              <a:ext uri="{FF2B5EF4-FFF2-40B4-BE49-F238E27FC236}">
                <a16:creationId xmlns:a16="http://schemas.microsoft.com/office/drawing/2014/main" id="{CAE74C21-E90C-4805-ABB5-2233F36B9962}"/>
              </a:ext>
            </a:extLst>
          </p:cNvPr>
          <p:cNvSpPr txBox="1"/>
          <p:nvPr/>
        </p:nvSpPr>
        <p:spPr>
          <a:xfrm>
            <a:off x="3657600" y="36576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halkboard SE"/>
              </a:rPr>
              <a:t>Testing Practice</a:t>
            </a:r>
            <a:r>
              <a:rPr lang="en-US">
                <a:latin typeface="Chalkboard SE"/>
              </a:rPr>
              <a:t>​</a:t>
            </a:r>
            <a:endParaRPr lang="en-US"/>
          </a:p>
        </p:txBody>
      </p:sp>
      <p:pic>
        <p:nvPicPr>
          <p:cNvPr id="2" name="Audio Recording Sep 19, 2021 at 8:01:27 PM" descr="Audio Recording Sep 19, 2021 at 8:01:27 PM">
            <a:hlinkClick r:id="" action="ppaction://media"/>
            <a:extLst>
              <a:ext uri="{FF2B5EF4-FFF2-40B4-BE49-F238E27FC236}">
                <a16:creationId xmlns:a16="http://schemas.microsoft.com/office/drawing/2014/main" id="{EF4BF222-C9A7-0545-A6E3-619534D70B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95800" y="6246355"/>
            <a:ext cx="812800" cy="812800"/>
          </a:xfrm>
          <a:prstGeom prst="rect">
            <a:avLst/>
          </a:prstGeom>
        </p:spPr>
      </p:pic>
    </p:spTree>
    <p:extLst>
      <p:ext uri="{BB962C8B-B14F-4D97-AF65-F5344CB8AC3E}">
        <p14:creationId xmlns:p14="http://schemas.microsoft.com/office/powerpoint/2010/main" val="17367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4370</TotalTime>
  <Words>1297</Words>
  <Application>Microsoft Office PowerPoint</Application>
  <PresentationFormat>Custom</PresentationFormat>
  <Paragraphs>82</Paragraphs>
  <Slides>16</Slides>
  <Notes>14</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dc:creator>
  <cp:lastModifiedBy>Christy Lyles</cp:lastModifiedBy>
  <cp:revision>1319</cp:revision>
  <cp:lastPrinted>2017-06-25T02:15:41Z</cp:lastPrinted>
  <dcterms:created xsi:type="dcterms:W3CDTF">2016-01-23T13:40:54Z</dcterms:created>
  <dcterms:modified xsi:type="dcterms:W3CDTF">2022-11-28T23:30:18Z</dcterms:modified>
</cp:coreProperties>
</file>